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 id="2147483750" r:id="rId2"/>
  </p:sldMasterIdLst>
  <p:notesMasterIdLst>
    <p:notesMasterId r:id="rId9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812" r:id="rId18"/>
    <p:sldId id="271" r:id="rId19"/>
    <p:sldId id="272" r:id="rId20"/>
    <p:sldId id="273" r:id="rId21"/>
    <p:sldId id="813" r:id="rId22"/>
    <p:sldId id="274" r:id="rId23"/>
    <p:sldId id="275" r:id="rId24"/>
    <p:sldId id="276" r:id="rId25"/>
    <p:sldId id="277" r:id="rId26"/>
    <p:sldId id="278" r:id="rId27"/>
    <p:sldId id="279" r:id="rId28"/>
    <p:sldId id="280" r:id="rId29"/>
    <p:sldId id="281" r:id="rId30"/>
    <p:sldId id="282" r:id="rId31"/>
    <p:sldId id="283" r:id="rId32"/>
    <p:sldId id="836" r:id="rId33"/>
    <p:sldId id="837" r:id="rId34"/>
    <p:sldId id="838" r:id="rId35"/>
    <p:sldId id="839" r:id="rId36"/>
    <p:sldId id="840" r:id="rId37"/>
    <p:sldId id="841" r:id="rId38"/>
    <p:sldId id="842" r:id="rId39"/>
    <p:sldId id="284" r:id="rId40"/>
    <p:sldId id="285" r:id="rId41"/>
    <p:sldId id="286" r:id="rId42"/>
    <p:sldId id="287" r:id="rId43"/>
    <p:sldId id="847" r:id="rId44"/>
    <p:sldId id="848" r:id="rId45"/>
    <p:sldId id="849" r:id="rId46"/>
    <p:sldId id="288" r:id="rId47"/>
    <p:sldId id="289" r:id="rId48"/>
    <p:sldId id="758" r:id="rId49"/>
    <p:sldId id="846" r:id="rId50"/>
    <p:sldId id="290" r:id="rId51"/>
    <p:sldId id="850" r:id="rId52"/>
    <p:sldId id="851" r:id="rId53"/>
    <p:sldId id="852" r:id="rId54"/>
    <p:sldId id="854" r:id="rId55"/>
    <p:sldId id="860" r:id="rId56"/>
    <p:sldId id="859" r:id="rId57"/>
    <p:sldId id="861" r:id="rId58"/>
    <p:sldId id="762" r:id="rId59"/>
    <p:sldId id="876" r:id="rId60"/>
    <p:sldId id="291" r:id="rId61"/>
    <p:sldId id="862" r:id="rId62"/>
    <p:sldId id="863" r:id="rId63"/>
    <p:sldId id="865" r:id="rId64"/>
    <p:sldId id="864" r:id="rId65"/>
    <p:sldId id="867" r:id="rId66"/>
    <p:sldId id="869" r:id="rId67"/>
    <p:sldId id="870" r:id="rId68"/>
    <p:sldId id="871" r:id="rId69"/>
    <p:sldId id="872" r:id="rId70"/>
    <p:sldId id="873" r:id="rId71"/>
    <p:sldId id="874" r:id="rId72"/>
    <p:sldId id="875" r:id="rId73"/>
    <p:sldId id="295" r:id="rId74"/>
    <p:sldId id="297" r:id="rId75"/>
    <p:sldId id="298" r:id="rId76"/>
    <p:sldId id="299" r:id="rId77"/>
    <p:sldId id="300"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Lst>
  <p:sldSz cx="9144000" cy="5143500" type="screen16x9"/>
  <p:notesSz cx="6858000" cy="9144000"/>
  <p:embeddedFontLst>
    <p:embeddedFont>
      <p:font typeface="EB Garamond" panose="020B0604020202020204" charset="0"/>
      <p:regular r:id="rId93"/>
      <p:bold r:id="rId94"/>
      <p:italic r:id="rId95"/>
      <p:boldItalic r:id="rId96"/>
    </p:embeddedFont>
    <p:embeddedFont>
      <p:font typeface="Roboto" panose="020B0604020202020204" charset="0"/>
      <p:regular r:id="rId97"/>
      <p:bold r:id="rId98"/>
      <p:italic r:id="rId99"/>
      <p:boldItalic r:id="rId100"/>
    </p:embeddedFont>
    <p:embeddedFont>
      <p:font typeface="Roboto Light" panose="020B0604020202020204" charset="0"/>
      <p:regular r:id="rId101"/>
      <p:bold r:id="rId102"/>
      <p:italic r:id="rId103"/>
      <p:boldItalic r:id="rId104"/>
    </p:embeddedFont>
    <p:embeddedFont>
      <p:font typeface="Roboto Medium" panose="020B0604020202020204" charset="0"/>
      <p:regular r:id="rId105"/>
      <p:bold r:id="rId106"/>
      <p:italic r:id="rId107"/>
      <p:boldItalic r:id="rId108"/>
    </p:embeddedFont>
    <p:embeddedFont>
      <p:font typeface="Roboto Mono" panose="020B0604020202020204" charset="0"/>
      <p:regular r:id="rId109"/>
      <p:bold r:id="rId110"/>
      <p:italic r:id="rId111"/>
      <p:boldItalic r:id="rId112"/>
    </p:embeddedFont>
    <p:embeddedFont>
      <p:font typeface="Roboto Mono Light" panose="020B0604020202020204" charset="0"/>
      <p:regular r:id="rId113"/>
      <p:bold r:id="rId114"/>
      <p:italic r:id="rId115"/>
      <p:boldItalic r:id="rId116"/>
    </p:embeddedFont>
    <p:embeddedFont>
      <p:font typeface="Roboto Thin" panose="020B0604020202020204" charset="0"/>
      <p:regular r:id="rId117"/>
      <p:bold r:id="rId118"/>
      <p:italic r:id="rId119"/>
      <p:bold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722D39-F8EF-4584-9450-9199445FF272}">
  <a:tblStyle styleId="{4B722D39-F8EF-4584-9450-9199445FF2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A765B4D-DB32-409B-AD96-48C72AE2521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436" autoAdjust="0"/>
  </p:normalViewPr>
  <p:slideViewPr>
    <p:cSldViewPr snapToGrid="0">
      <p:cViewPr varScale="1">
        <p:scale>
          <a:sx n="119" d="100"/>
          <a:sy n="119" d="100"/>
        </p:scale>
        <p:origin x="13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5.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20.fntdata"/><Relationship Id="rId16" Type="http://schemas.openxmlformats.org/officeDocument/2006/relationships/slide" Target="slides/slide14.xml"/><Relationship Id="rId107" Type="http://schemas.openxmlformats.org/officeDocument/2006/relationships/font" Target="fonts/font15.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0.fntdata"/><Relationship Id="rId123"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1.fntdata"/><Relationship Id="rId118" Type="http://schemas.openxmlformats.org/officeDocument/2006/relationships/font" Target="fonts/font26.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1.fntdata"/><Relationship Id="rId108" Type="http://schemas.openxmlformats.org/officeDocument/2006/relationships/font" Target="fonts/font16.fntdata"/><Relationship Id="rId124"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2.fntdata"/><Relationship Id="rId119" Type="http://schemas.openxmlformats.org/officeDocument/2006/relationships/font" Target="fonts/font27.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7.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8.fntdata"/><Relationship Id="rId115" Type="http://schemas.openxmlformats.org/officeDocument/2006/relationships/font" Target="fonts/font23.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fntdata"/><Relationship Id="rId98" Type="http://schemas.openxmlformats.org/officeDocument/2006/relationships/font" Target="fonts/font6.fntdata"/><Relationship Id="rId121"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4ce4a3930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4ce4a3930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4ce4a3930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4ce4a3930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4ce4a3930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4ce4a3930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Some encryption methods are "stronger" than others.</a:t>
            </a:r>
          </a:p>
          <a:p>
            <a:endParaRPr lang="en-US" dirty="0"/>
          </a:p>
          <a:p>
            <a:r>
              <a:rPr lang="en-US" dirty="0"/>
              <a:t>In other words: "Strong" encryption is encryption that is hard to reverse without the key. "Weak" encryption is that which is easy to reverse without the key.</a:t>
            </a:r>
          </a:p>
          <a:p>
            <a:endParaRPr lang="en-US" dirty="0"/>
          </a:p>
          <a:p>
            <a:r>
              <a:rPr lang="en-US" dirty="0"/>
              <a:t>Decrypting without a key is called cracking or breaking encryption.</a:t>
            </a:r>
          </a:p>
          <a:p>
            <a:endParaRPr lang="en-US" dirty="0"/>
          </a:p>
          <a:p>
            <a:r>
              <a:rPr lang="en-US" sz="1200" b="0" i="0" u="none" strike="noStrike" kern="1200" cap="none" dirty="0">
                <a:solidFill>
                  <a:schemeClr val="tx1"/>
                </a:solidFill>
                <a:effectLst/>
                <a:latin typeface="Arial"/>
                <a:ea typeface="Arial"/>
                <a:cs typeface="Arial"/>
                <a:sym typeface="Arial"/>
              </a:rPr>
              <a:t>Encryption gets stronger as the rules for transforming the plaintext get more complicated. This implies strong encryption, by definition, must be complicated.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4ce4a3930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4ce4a3930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5283e900c1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5283e900c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kern="1200" cap="none" dirty="0">
                <a:solidFill>
                  <a:schemeClr val="tx1"/>
                </a:solidFill>
                <a:effectLst/>
                <a:latin typeface="Arial"/>
                <a:ea typeface="Arial"/>
                <a:cs typeface="Arial"/>
                <a:sym typeface="Arial"/>
              </a:rPr>
              <a:t>Compliance with industry standards often requires properly encrypting both Data at Rest and Data in Motion, so striking a balance between strength and speed is an important business consideration.</a:t>
            </a:r>
            <a:endParaRPr lang="en-US" dirty="0"/>
          </a:p>
          <a:p>
            <a:pPr marL="0" lvl="0" indent="0" algn="l" rtl="0">
              <a:spcBef>
                <a:spcPts val="0"/>
              </a:spcBef>
              <a:spcAft>
                <a:spcPts val="0"/>
              </a:spcAft>
              <a:buNone/>
            </a:pPr>
            <a:endParaRPr lang="en-US" dirty="0"/>
          </a:p>
          <a:p>
            <a:r>
              <a:rPr lang="en-US" sz="1100" b="0" i="0" u="none" strike="noStrike" kern="1200" cap="none" dirty="0">
                <a:solidFill>
                  <a:schemeClr val="tx1"/>
                </a:solidFill>
                <a:effectLst/>
                <a:latin typeface="Arial"/>
                <a:ea typeface="Arial"/>
                <a:cs typeface="Arial"/>
                <a:sym typeface="Arial"/>
              </a:rPr>
              <a:t>The goal of protecting Data at Rest is to prevent it from being intelligible to prying eyes, in the event that the data is exposed unintentionally.</a:t>
            </a:r>
          </a:p>
          <a:p>
            <a:endParaRPr lang="en-US" sz="1100" b="0" i="0" u="none" strike="noStrike" kern="1200" cap="none" dirty="0">
              <a:solidFill>
                <a:schemeClr val="tx1"/>
              </a:solidFill>
              <a:effectLst/>
              <a:latin typeface="Arial"/>
              <a:ea typeface="Arial"/>
              <a:cs typeface="Arial"/>
              <a:sym typeface="Arial"/>
            </a:endParaRPr>
          </a:p>
          <a:p>
            <a:r>
              <a:rPr lang="en-US" sz="1100" b="0" i="0" u="none" strike="noStrike" kern="1200" cap="none" dirty="0">
                <a:solidFill>
                  <a:schemeClr val="tx1"/>
                </a:solidFill>
                <a:effectLst/>
                <a:latin typeface="Arial"/>
                <a:ea typeface="Arial"/>
                <a:cs typeface="Arial"/>
                <a:sym typeface="Arial"/>
              </a:rPr>
              <a:t>For example, if someone steals your laptop, but it has an encrypted disk, they can't </a:t>
            </a:r>
            <a:r>
              <a:rPr lang="en-US" sz="1100" b="0" i="1" u="none" strike="noStrike" kern="1200" cap="none" dirty="0">
                <a:solidFill>
                  <a:schemeClr val="tx1"/>
                </a:solidFill>
                <a:effectLst/>
                <a:latin typeface="Arial"/>
                <a:ea typeface="Arial"/>
                <a:cs typeface="Arial"/>
                <a:sym typeface="Arial"/>
              </a:rPr>
              <a:t>read</a:t>
            </a:r>
            <a:r>
              <a:rPr lang="en-US" sz="1100" b="0" i="0" u="none" strike="noStrike" kern="1200" cap="none" dirty="0">
                <a:solidFill>
                  <a:schemeClr val="tx1"/>
                </a:solidFill>
                <a:effectLst/>
                <a:latin typeface="Arial"/>
                <a:ea typeface="Arial"/>
                <a:cs typeface="Arial"/>
                <a:sym typeface="Arial"/>
              </a:rPr>
              <a:t> the data, even though they have all of it.</a:t>
            </a:r>
          </a:p>
          <a:p>
            <a:endParaRPr lang="en-US" sz="1100" b="0" i="0" u="none" strike="noStrike" kern="1200" cap="none" dirty="0">
              <a:solidFill>
                <a:schemeClr val="tx1"/>
              </a:solidFill>
              <a:effectLst/>
              <a:latin typeface="Arial"/>
              <a:ea typeface="Arial"/>
              <a:cs typeface="Arial"/>
              <a:sym typeface="Arial"/>
            </a:endParaRPr>
          </a:p>
          <a:p>
            <a:r>
              <a:rPr lang="en-US" sz="1100" b="0" i="0" u="none" strike="noStrike" kern="1200" cap="none" dirty="0">
                <a:solidFill>
                  <a:schemeClr val="tx1"/>
                </a:solidFill>
                <a:effectLst/>
                <a:latin typeface="Arial"/>
                <a:ea typeface="Arial"/>
                <a:cs typeface="Arial"/>
                <a:sym typeface="Arial"/>
              </a:rPr>
              <a:t>Storing sensitive data in multiple locations, to ensure that compromise of one location doesn't expose the entire data set.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5578b60ef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5578b60ef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Protecting data in motion is more complicated.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2009</a:t>
            </a:r>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3190329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4ce4a3930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4ce4a3930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5578b60efe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5578b60ef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5578b60efe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5578b60efe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4ff33a291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4ff33a2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 for those with this advanced knowledge, cryptography is tricky.</a:t>
            </a:r>
          </a:p>
          <a:p>
            <a:r>
              <a:rPr lang="en-US" sz="1200" b="0" i="0" kern="1200" dirty="0">
                <a:solidFill>
                  <a:schemeClr val="tx1"/>
                </a:solidFill>
                <a:effectLst/>
                <a:latin typeface="+mn-lt"/>
                <a:ea typeface="+mn-ea"/>
                <a:cs typeface="+mn-cs"/>
              </a:rPr>
              <a:t>Even experts make mistakes, and as computers get faster, methods that were previously "complicated" become easy to break.</a:t>
            </a:r>
          </a:p>
          <a:p>
            <a:r>
              <a:rPr lang="en-US" sz="1200" b="0" i="0" kern="1200" dirty="0">
                <a:solidFill>
                  <a:schemeClr val="tx1"/>
                </a:solidFill>
                <a:effectLst/>
                <a:latin typeface="+mn-lt"/>
                <a:ea typeface="+mn-ea"/>
                <a:cs typeface="+mn-cs"/>
              </a:rPr>
              <a:t>Cryptographers hedge against this risk by working together to develop and test cryptographic methods.</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3571645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5578b60efe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5578b60efe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5578b60efe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5578b60efe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5578b60efe_0_5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5578b60efe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5578b60efe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5578b60efe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5578b60efe_0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5578b60efe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kern="1200" cap="none" dirty="0">
                <a:solidFill>
                  <a:schemeClr val="tx1"/>
                </a:solidFill>
                <a:effectLst/>
                <a:latin typeface="Arial"/>
                <a:ea typeface="Arial"/>
                <a:cs typeface="Arial"/>
                <a:sym typeface="Arial"/>
              </a:rPr>
              <a:t>Before diving in, let students know that a thorough understanding of these details is </a:t>
            </a:r>
            <a:r>
              <a:rPr lang="en-US" sz="1100" b="1" i="0" u="none" strike="noStrike" kern="1200" cap="none" dirty="0">
                <a:solidFill>
                  <a:schemeClr val="tx1"/>
                </a:solidFill>
                <a:effectLst/>
                <a:latin typeface="Arial"/>
                <a:ea typeface="Arial"/>
                <a:cs typeface="Arial"/>
                <a:sym typeface="Arial"/>
              </a:rPr>
              <a:t>not</a:t>
            </a:r>
            <a:r>
              <a:rPr lang="en-US" sz="1100" b="0" i="0" u="none" strike="noStrike" kern="1200" cap="none" dirty="0">
                <a:solidFill>
                  <a:schemeClr val="tx1"/>
                </a:solidFill>
                <a:effectLst/>
                <a:latin typeface="Arial"/>
                <a:ea typeface="Arial"/>
                <a:cs typeface="Arial"/>
                <a:sym typeface="Arial"/>
              </a:rPr>
              <a:t> required for most jobs.</a:t>
            </a:r>
          </a:p>
          <a:p>
            <a:pPr marL="158750" indent="0">
              <a:buNone/>
            </a:pPr>
            <a:r>
              <a:rPr lang="en-US" sz="1100" b="0" i="0" u="none" strike="noStrike" kern="1200" cap="none" dirty="0">
                <a:solidFill>
                  <a:schemeClr val="tx1"/>
                </a:solidFill>
                <a:effectLst/>
                <a:latin typeface="Arial"/>
                <a:ea typeface="Arial"/>
                <a:cs typeface="Arial"/>
                <a:sym typeface="Arial"/>
              </a:rPr>
              <a:t>Emphasize that this is important </a:t>
            </a:r>
            <a:r>
              <a:rPr lang="en-US" sz="1100" b="0" i="1" u="none" strike="noStrike" kern="1200" cap="none" dirty="0">
                <a:solidFill>
                  <a:schemeClr val="tx1"/>
                </a:solidFill>
                <a:effectLst/>
                <a:latin typeface="Arial"/>
                <a:ea typeface="Arial"/>
                <a:cs typeface="Arial"/>
                <a:sym typeface="Arial"/>
              </a:rPr>
              <a:t>context</a:t>
            </a:r>
            <a:r>
              <a:rPr lang="en-US" sz="1100" b="0" i="0" u="none" strike="noStrike" kern="1200" cap="none" dirty="0">
                <a:solidFill>
                  <a:schemeClr val="tx1"/>
                </a:solidFill>
                <a:effectLst/>
                <a:latin typeface="Arial"/>
                <a:ea typeface="Arial"/>
                <a:cs typeface="Arial"/>
                <a:sym typeface="Arial"/>
              </a:rPr>
              <a:t> for understanding cryptography in practice, but that mastery of these mechanisms is </a:t>
            </a:r>
            <a:r>
              <a:rPr lang="en-US" sz="1100" b="0" i="1" u="none" strike="noStrike" kern="1200" cap="none" dirty="0">
                <a:solidFill>
                  <a:schemeClr val="tx1"/>
                </a:solidFill>
                <a:effectLst/>
                <a:latin typeface="Arial"/>
                <a:ea typeface="Arial"/>
                <a:cs typeface="Arial"/>
                <a:sym typeface="Arial"/>
              </a:rPr>
              <a:t>not</a:t>
            </a:r>
            <a:r>
              <a:rPr lang="en-US" sz="1100" b="0" i="0" u="none" strike="noStrike" kern="1200" cap="none" dirty="0">
                <a:solidFill>
                  <a:schemeClr val="tx1"/>
                </a:solidFill>
                <a:effectLst/>
                <a:latin typeface="Arial"/>
                <a:ea typeface="Arial"/>
                <a:cs typeface="Arial"/>
                <a:sym typeface="Arial"/>
              </a:rPr>
              <a:t> required for day-to-day work in security.</a:t>
            </a:r>
          </a:p>
          <a:p>
            <a:pPr marL="158750" indent="0">
              <a:buNone/>
            </a:pPr>
            <a:endParaRPr lang="en-US" sz="1100" b="0" i="0" u="none" strike="noStrike" kern="1200" cap="none" dirty="0">
              <a:solidFill>
                <a:schemeClr val="tx1"/>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kern="1200" cap="none" dirty="0">
                <a:solidFill>
                  <a:schemeClr val="tx1"/>
                </a:solidFill>
                <a:effectLst/>
                <a:latin typeface="Arial"/>
                <a:ea typeface="Arial"/>
                <a:cs typeface="Arial"/>
                <a:sym typeface="Arial"/>
              </a:rPr>
              <a:t>the most basic goal of cryptography is to protect the confidentiality of important data, which occurs through </a:t>
            </a:r>
            <a:r>
              <a:rPr lang="en-US" sz="1100" b="1" i="0" u="none" strike="noStrike" kern="1200" cap="none" dirty="0">
                <a:solidFill>
                  <a:schemeClr val="tx1"/>
                </a:solidFill>
                <a:effectLst/>
                <a:latin typeface="Arial"/>
                <a:ea typeface="Arial"/>
                <a:cs typeface="Arial"/>
                <a:sym typeface="Arial"/>
              </a:rPr>
              <a:t>encryption</a:t>
            </a:r>
            <a:r>
              <a:rPr lang="en-US" sz="1100" b="0" i="0" u="none" strike="noStrike" kern="1200" cap="none" dirty="0">
                <a:solidFill>
                  <a:schemeClr val="tx1"/>
                </a:solidFill>
                <a:effectLst/>
                <a:latin typeface="Arial"/>
                <a:ea typeface="Arial"/>
                <a:cs typeface="Arial"/>
                <a:sym typeface="Arial"/>
              </a:rPr>
              <a:t>.</a:t>
            </a:r>
            <a:endParaRPr lang="en-US" dirty="0"/>
          </a:p>
          <a:p>
            <a:pPr marL="158750" indent="0">
              <a:buNone/>
            </a:pPr>
            <a:endParaRPr lang="en-US" sz="1100" b="0" i="0" u="none" strike="noStrike" kern="1200" cap="none" dirty="0">
              <a:solidFill>
                <a:schemeClr val="tx1"/>
              </a:solidFill>
              <a:effectLst/>
              <a:latin typeface="Arial"/>
              <a:ea typeface="Arial"/>
              <a:cs typeface="Arial"/>
              <a:sym typeface="Arial"/>
            </a:endParaRPr>
          </a:p>
          <a:p>
            <a:pPr marL="158750" indent="0">
              <a:buNone/>
            </a:pPr>
            <a:endParaRPr lang="en-US" sz="1100" b="0" i="0" u="none" strike="noStrike" kern="1200" cap="none" dirty="0">
              <a:solidFill>
                <a:schemeClr val="tx1"/>
              </a:solidFill>
              <a:effectLst/>
              <a:latin typeface="Arial"/>
              <a:ea typeface="Arial"/>
              <a:cs typeface="Arial"/>
              <a:sym typeface="Arial"/>
            </a:endParaRPr>
          </a:p>
          <a:p>
            <a:pPr marL="158750" indent="0">
              <a:buNone/>
            </a:pPr>
            <a:endParaRPr lang="en-US" sz="1100" b="0" i="0" u="none" strike="noStrike" kern="1200" cap="none" dirty="0">
              <a:solidFill>
                <a:schemeClr val="tx1"/>
              </a:solidFill>
              <a:effectLst/>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5578b60efe_0_6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5578b60efe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kern="1200" cap="none" dirty="0">
                <a:solidFill>
                  <a:schemeClr val="tx1"/>
                </a:solidFill>
                <a:effectLst/>
                <a:latin typeface="Arial"/>
                <a:ea typeface="Arial"/>
                <a:cs typeface="Arial"/>
                <a:sym typeface="Arial"/>
              </a:rPr>
              <a:t>This set of rules is </a:t>
            </a:r>
            <a:r>
              <a:rPr lang="en-US" sz="1100" b="0" i="1" u="none" strike="noStrike" kern="1200" cap="none" dirty="0">
                <a:solidFill>
                  <a:schemeClr val="tx1"/>
                </a:solidFill>
                <a:effectLst/>
                <a:latin typeface="Arial"/>
                <a:ea typeface="Arial"/>
                <a:cs typeface="Arial"/>
                <a:sym typeface="Arial"/>
              </a:rPr>
              <a:t>reversible</a:t>
            </a:r>
            <a:r>
              <a:rPr lang="en-US" sz="1100" b="0" i="0" u="none" strike="noStrike" kern="1200" cap="none" dirty="0">
                <a:solidFill>
                  <a:schemeClr val="tx1"/>
                </a:solidFill>
                <a:effectLst/>
                <a:latin typeface="Arial"/>
                <a:ea typeface="Arial"/>
                <a:cs typeface="Arial"/>
                <a:sym typeface="Arial"/>
              </a:rPr>
              <a:t>, through a process called decryption, and is why we can recover the original, meaningful message from the encrypted, meaningless mess. This is also the reason that encrypted messages are vulnerable to attack. Since an intended recipient can "undo" encryption with the right tools, attackers can, in principle, do so as well.</a:t>
            </a:r>
            <a:endParaRPr lang="en-US" dirty="0"/>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5578b60efe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5578b60efe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We'll investigate this tradeoff by examining classical ciphers, which got stronger over time, and provide the conceptual basis for modern methods that are both strong and efficient.</a:t>
            </a:r>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5578b60efe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5578b60efe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5578b60efe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5578b60efe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 recreated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4cd15a307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4cd15a307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5578b60efe_0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5578b60efe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5578b60efe_0_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5578b60efe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5578b60efe_0_7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5" name="Google Shape;2385;g5578b60efe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5578b60efe_0_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5578b60efe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5578b60efe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5578b60efe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Letter ciphers were viable in the past, but they are incompatible with the numerical representations of digital data.</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Trouble is, how do you represent characters using numbers? The solution is mapping: the processing of assigning an element of a set to another</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67426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could do it in an infinite number of ways. You could assign each letter, digit, and symbol to a number. You could decide to assign only the common letters, digit, and symbol to numbers and leave out the others.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2438094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5578b60efe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5578b60efe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5578b60efe_0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5578b60efe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ASCII, UNICODE, EBCDIC, etc., are products of such mappings. Each of them are different and useful in there own way. For example, ASCII requires less bytes and is simpler than UNICODE while UNICODE gives you more characters.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most basic form of character encoding we'll discuss is </a:t>
            </a:r>
            <a:r>
              <a:rPr lang="en-US" sz="1200" b="1" i="0" kern="1200" dirty="0">
                <a:solidFill>
                  <a:schemeClr val="tx1"/>
                </a:solidFill>
                <a:effectLst/>
                <a:latin typeface="+mn-lt"/>
                <a:ea typeface="+mn-ea"/>
                <a:cs typeface="+mn-cs"/>
              </a:rPr>
              <a:t>ASCII Encoding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ASCII Encoding represents every letter of the English alphabet, as well as common punctuation marks, as a number between 0 and 128.</a:t>
            </a:r>
          </a:p>
          <a:p>
            <a:pPr lvl="1"/>
            <a:r>
              <a:rPr lang="en-US" sz="1200" b="0" i="0" kern="1200" dirty="0">
                <a:solidFill>
                  <a:schemeClr val="tx1"/>
                </a:solidFill>
                <a:effectLst/>
                <a:latin typeface="+mn-lt"/>
                <a:ea typeface="+mn-ea"/>
                <a:cs typeface="+mn-cs"/>
              </a:rPr>
              <a:t>Note that ASCII Encoding is </a:t>
            </a:r>
            <a:r>
              <a:rPr lang="en-US" sz="1200" b="0" i="0" kern="1200" dirty="0" err="1">
                <a:solidFill>
                  <a:schemeClr val="tx1"/>
                </a:solidFill>
                <a:effectLst/>
                <a:latin typeface="+mn-lt"/>
                <a:ea typeface="+mn-ea"/>
                <a:cs typeface="+mn-cs"/>
              </a:rPr>
              <a:t>similiar</a:t>
            </a:r>
            <a:r>
              <a:rPr lang="en-US" sz="1200" b="0" i="0" kern="1200" dirty="0">
                <a:solidFill>
                  <a:schemeClr val="tx1"/>
                </a:solidFill>
                <a:effectLst/>
                <a:latin typeface="+mn-lt"/>
                <a:ea typeface="+mn-ea"/>
                <a:cs typeface="+mn-cs"/>
              </a:rPr>
              <a:t> to a substitution cipher!</a:t>
            </a:r>
          </a:p>
          <a:p>
            <a:endParaRPr lang="en-US" dirty="0"/>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207247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50e21ae4e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50e21ae4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Recreated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reading the </a:t>
            </a:r>
            <a:r>
              <a:rPr lang="en-US" sz="1200" b="1" i="0" kern="1200" dirty="0" err="1">
                <a:solidFill>
                  <a:schemeClr val="tx1"/>
                </a:solidFill>
                <a:effectLst/>
                <a:latin typeface="+mn-lt"/>
                <a:ea typeface="+mn-ea"/>
                <a:cs typeface="+mn-cs"/>
              </a:rPr>
              <a:t>Chr</a:t>
            </a:r>
            <a:r>
              <a:rPr lang="en-US" sz="1200" b="0" i="0" kern="1200" dirty="0">
                <a:solidFill>
                  <a:schemeClr val="tx1"/>
                </a:solidFill>
                <a:effectLst/>
                <a:latin typeface="+mn-lt"/>
                <a:ea typeface="+mn-ea"/>
                <a:cs typeface="+mn-cs"/>
              </a:rPr>
              <a:t> (Character) and </a:t>
            </a:r>
            <a:r>
              <a:rPr lang="en-US" sz="1200" b="1" i="0" kern="1200" dirty="0">
                <a:solidFill>
                  <a:schemeClr val="tx1"/>
                </a:solidFill>
                <a:effectLst/>
                <a:latin typeface="+mn-lt"/>
                <a:ea typeface="+mn-ea"/>
                <a:cs typeface="+mn-cs"/>
              </a:rPr>
              <a:t>Dec</a:t>
            </a:r>
            <a:r>
              <a:rPr lang="en-US" sz="1200" b="0" i="0" kern="1200" dirty="0">
                <a:solidFill>
                  <a:schemeClr val="tx1"/>
                </a:solidFill>
                <a:effectLst/>
                <a:latin typeface="+mn-lt"/>
                <a:ea typeface="+mn-ea"/>
                <a:cs typeface="+mn-cs"/>
              </a:rPr>
              <a:t> (Decimal) columns, this table allows you to map, e.g., capital A to 65; lowercase a to 97; etc.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now we know how to convert letters into numbers.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a:t>
            </a:r>
            <a:r>
              <a:rPr lang="en-US" sz="1200" b="0" i="0" kern="1200" baseline="0" dirty="0">
                <a:solidFill>
                  <a:schemeClr val="tx1"/>
                </a:solidFill>
                <a:effectLst/>
                <a:latin typeface="+mn-lt"/>
                <a:ea typeface="+mn-ea"/>
                <a:cs typeface="+mn-cs"/>
              </a:rPr>
              <a:t>what does a computer need to be able to function at the hardware level?</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1914129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5578b60efe_0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5578b60efe_0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binary representation has the disadvantage of resulting in long numbers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Other number systems exist in part to allow for more compact representations of binary data, for which </a:t>
            </a:r>
            <a:r>
              <a:rPr lang="en-US" sz="1200" b="1" i="0" kern="1200" dirty="0">
                <a:solidFill>
                  <a:schemeClr val="tx1"/>
                </a:solidFill>
                <a:effectLst/>
                <a:latin typeface="+mn-lt"/>
                <a:ea typeface="+mn-ea"/>
                <a:cs typeface="+mn-cs"/>
              </a:rPr>
              <a:t>hexadecimal</a:t>
            </a:r>
            <a:r>
              <a:rPr lang="en-US" sz="1200" b="0" i="0" kern="1200" dirty="0">
                <a:solidFill>
                  <a:schemeClr val="tx1"/>
                </a:solidFill>
                <a:effectLst/>
                <a:latin typeface="+mn-lt"/>
                <a:ea typeface="+mn-ea"/>
                <a:cs typeface="+mn-cs"/>
              </a:rPr>
              <a:t> is particularly efficient.</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55</a:t>
            </a:fld>
            <a:endParaRPr lang="en-US"/>
          </a:p>
        </p:txBody>
      </p:sp>
    </p:spTree>
    <p:extLst>
      <p:ext uri="{BB962C8B-B14F-4D97-AF65-F5344CB8AC3E}">
        <p14:creationId xmlns:p14="http://schemas.microsoft.com/office/powerpoint/2010/main" val="3782306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5578b60efe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5578b60efe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intuition for translating hex and octal to decimal is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important—the takeaway is that </a:t>
            </a:r>
            <a:r>
              <a:rPr lang="en-US" sz="1200" b="1" i="0" kern="1200" dirty="0">
                <a:solidFill>
                  <a:schemeClr val="tx1"/>
                </a:solidFill>
                <a:effectLst/>
                <a:latin typeface="+mn-lt"/>
                <a:ea typeface="+mn-ea"/>
                <a:cs typeface="+mn-cs"/>
              </a:rPr>
              <a:t>there are multiple ways to represent the same data</a:t>
            </a:r>
            <a:r>
              <a:rPr lang="en-US" sz="1200" b="0" i="0" kern="1200" dirty="0">
                <a:solidFill>
                  <a:schemeClr val="tx1"/>
                </a:solidFill>
                <a:effectLst/>
                <a:latin typeface="+mn-lt"/>
                <a:ea typeface="+mn-ea"/>
                <a:cs typeface="+mn-cs"/>
              </a:rPr>
              <a:t>, each of which is relevant in different circumstances.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71</a:t>
            </a:fld>
            <a:endParaRPr lang="en-US"/>
          </a:p>
        </p:txBody>
      </p:sp>
    </p:spTree>
    <p:extLst>
      <p:ext uri="{BB962C8B-B14F-4D97-AF65-F5344CB8AC3E}">
        <p14:creationId xmlns:p14="http://schemas.microsoft.com/office/powerpoint/2010/main" val="3774948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5578b60efe_0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5578b60efe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5578b60efe_0_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5578b60efe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5578b60efe_0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5578b60efe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5578b60efe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5578b60ef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5578b60efe_0_8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5578b60ef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4cd15a3077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4cd15a307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5578b60efe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5578b60efe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5578b60efe_0_1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9" name="Google Shape;2659;g5578b60efe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Recreated Diagram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
        <p:cNvGrpSpPr/>
        <p:nvPr/>
      </p:nvGrpSpPr>
      <p:grpSpPr>
        <a:xfrm>
          <a:off x="0" y="0"/>
          <a:ext cx="0" cy="0"/>
          <a:chOff x="0" y="0"/>
          <a:chExt cx="0" cy="0"/>
        </a:xfrm>
      </p:grpSpPr>
      <p:sp>
        <p:nvSpPr>
          <p:cNvPr id="2680" name="Google Shape;2680;g55fb2bdc8f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1" name="Google Shape;2681;g55fb2bdc8f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55fb2bdc8f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55fb2bdc8f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p:cNvGrpSpPr/>
        <p:nvPr/>
      </p:nvGrpSpPr>
      <p:grpSpPr>
        <a:xfrm>
          <a:off x="0" y="0"/>
          <a:ext cx="0" cy="0"/>
          <a:chOff x="0" y="0"/>
          <a:chExt cx="0" cy="0"/>
        </a:xfrm>
      </p:grpSpPr>
      <p:sp>
        <p:nvSpPr>
          <p:cNvPr id="2702" name="Google Shape;2702;g55fb2bdc8f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3" name="Google Shape;2703;g55fb2bdc8f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Recreated Diagram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55fb2bdc8f_1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1" name="Google Shape;2731;g55fb2bdc8f_1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55fb2bdc8f_1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55fb2bdc8f_1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55fb2bdc8f_1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55fb2bdc8f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55fb2bdc8f_1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55fb2bdc8f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g55fb2bdc8f_1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1" name="Google Shape;2771;g55fb2bdc8f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5578b60ef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5578b60ef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kern="1200" cap="none" dirty="0">
                <a:solidFill>
                  <a:schemeClr val="tx1"/>
                </a:solidFill>
                <a:effectLst/>
                <a:latin typeface="Arial"/>
                <a:ea typeface="Arial"/>
                <a:cs typeface="Arial"/>
                <a:sym typeface="Arial"/>
              </a:rPr>
              <a:t>Cryptography concerns itself with </a:t>
            </a:r>
            <a:r>
              <a:rPr lang="en-US" sz="1100" b="0" i="1" u="none" strike="noStrike" kern="1200" cap="none" dirty="0">
                <a:solidFill>
                  <a:schemeClr val="tx1"/>
                </a:solidFill>
                <a:effectLst/>
                <a:latin typeface="Arial"/>
                <a:ea typeface="Arial"/>
                <a:cs typeface="Arial"/>
                <a:sym typeface="Arial"/>
              </a:rPr>
              <a:t>protecting our privacy</a:t>
            </a:r>
            <a:r>
              <a:rPr lang="en-US" sz="1100" b="0" i="0" u="none" strike="noStrike" kern="1200" cap="none" dirty="0">
                <a:solidFill>
                  <a:schemeClr val="tx1"/>
                </a:solidFill>
                <a:effectLst/>
                <a:latin typeface="Arial"/>
                <a:ea typeface="Arial"/>
                <a:cs typeface="Arial"/>
                <a:sym typeface="Arial"/>
              </a:rPr>
              <a:t>— and in particular, it gives us a way to guarantee that messages:</a:t>
            </a:r>
          </a:p>
          <a:p>
            <a:r>
              <a:rPr lang="en-US" sz="1100" b="0" i="0" u="none" strike="noStrike" kern="1200" cap="none" dirty="0">
                <a:solidFill>
                  <a:schemeClr val="tx1"/>
                </a:solidFill>
                <a:effectLst/>
                <a:latin typeface="Arial"/>
                <a:ea typeface="Arial"/>
                <a:cs typeface="Arial"/>
                <a:sym typeface="Arial"/>
              </a:rPr>
              <a:t>Can be read only by intended recipients, ensuring </a:t>
            </a:r>
            <a:r>
              <a:rPr lang="en-US" sz="1100" b="1" i="0" u="none" strike="noStrike" kern="1200" cap="none" dirty="0">
                <a:solidFill>
                  <a:schemeClr val="tx1"/>
                </a:solidFill>
                <a:effectLst/>
                <a:latin typeface="Arial"/>
                <a:ea typeface="Arial"/>
                <a:cs typeface="Arial"/>
                <a:sym typeface="Arial"/>
              </a:rPr>
              <a:t>Privacy/Confidentiality</a:t>
            </a:r>
            <a:endParaRPr lang="en-US" sz="1100" b="0" i="0" u="none" strike="noStrike" kern="1200" cap="none" dirty="0">
              <a:solidFill>
                <a:schemeClr val="tx1"/>
              </a:solidFill>
              <a:effectLst/>
              <a:latin typeface="Arial"/>
              <a:ea typeface="Arial"/>
              <a:cs typeface="Arial"/>
              <a:sym typeface="Arial"/>
            </a:endParaRPr>
          </a:p>
          <a:p>
            <a:r>
              <a:rPr lang="en-US" sz="1100" b="0" i="0" u="none" strike="noStrike" kern="1200" cap="none" dirty="0">
                <a:solidFill>
                  <a:schemeClr val="tx1"/>
                </a:solidFill>
                <a:effectLst/>
                <a:latin typeface="Arial"/>
                <a:ea typeface="Arial"/>
                <a:cs typeface="Arial"/>
                <a:sym typeface="Arial"/>
              </a:rPr>
              <a:t>Do, in fact, come from the claimed sender(s), ensuring </a:t>
            </a:r>
            <a:r>
              <a:rPr lang="en-US" sz="1100" b="1" i="0" u="none" strike="noStrike" kern="1200" cap="none" dirty="0">
                <a:solidFill>
                  <a:schemeClr val="tx1"/>
                </a:solidFill>
                <a:effectLst/>
                <a:latin typeface="Arial"/>
                <a:ea typeface="Arial"/>
                <a:cs typeface="Arial"/>
                <a:sym typeface="Arial"/>
              </a:rPr>
              <a:t>Authenticity</a:t>
            </a:r>
            <a:endParaRPr lang="en-US" sz="1100" b="0" i="0" u="none" strike="noStrike" kern="1200" cap="none" dirty="0">
              <a:solidFill>
                <a:schemeClr val="tx1"/>
              </a:solidFill>
              <a:effectLst/>
              <a:latin typeface="Arial"/>
              <a:ea typeface="Arial"/>
              <a:cs typeface="Arial"/>
              <a:sym typeface="Arial"/>
            </a:endParaRPr>
          </a:p>
          <a:p>
            <a:r>
              <a:rPr lang="en-US" sz="1100" b="0" i="0" u="none" strike="noStrike" kern="1200" cap="none" dirty="0">
                <a:solidFill>
                  <a:schemeClr val="tx1"/>
                </a:solidFill>
                <a:effectLst/>
                <a:latin typeface="Arial"/>
                <a:ea typeface="Arial"/>
                <a:cs typeface="Arial"/>
                <a:sym typeface="Arial"/>
              </a:rPr>
              <a:t>Can't be intercepted and modified in flight, ensuring </a:t>
            </a:r>
            <a:r>
              <a:rPr lang="en-US" sz="1100" b="1" i="0" u="none" strike="noStrike" kern="1200" cap="none" dirty="0">
                <a:solidFill>
                  <a:schemeClr val="tx1"/>
                </a:solidFill>
                <a:effectLst/>
                <a:latin typeface="Arial"/>
                <a:ea typeface="Arial"/>
                <a:cs typeface="Arial"/>
                <a:sym typeface="Arial"/>
              </a:rPr>
              <a:t>Integrity</a:t>
            </a:r>
            <a:endParaRPr lang="en-US" sz="1100" b="0" i="0" u="none" strike="noStrike" kern="1200" cap="none" dirty="0">
              <a:solidFill>
                <a:schemeClr val="tx1"/>
              </a:solidFill>
              <a:effectLst/>
              <a:latin typeface="Arial"/>
              <a:ea typeface="Arial"/>
              <a:cs typeface="Arial"/>
              <a:sym typeface="Arial"/>
            </a:endParaRPr>
          </a:p>
          <a:p>
            <a:r>
              <a:rPr lang="en-US" sz="1100" b="0" i="0" u="none" strike="noStrike" kern="1200" cap="none" dirty="0">
                <a:solidFill>
                  <a:schemeClr val="tx1"/>
                </a:solidFill>
                <a:effectLst/>
                <a:latin typeface="Arial"/>
                <a:ea typeface="Arial"/>
                <a:cs typeface="Arial"/>
                <a:sym typeface="Arial"/>
              </a:rPr>
              <a:t>Can't be repudiated. In other words, we can verify whether an individual did or did not send a message, ensuring </a:t>
            </a:r>
            <a:r>
              <a:rPr lang="en-US" sz="1100" b="1" i="0" u="none" strike="noStrike" kern="1200" cap="none" dirty="0">
                <a:solidFill>
                  <a:schemeClr val="tx1"/>
                </a:solidFill>
                <a:effectLst/>
                <a:latin typeface="Arial"/>
                <a:ea typeface="Arial"/>
                <a:cs typeface="Arial"/>
                <a:sym typeface="Arial"/>
              </a:rPr>
              <a:t>Non-Repudiation</a:t>
            </a:r>
            <a:endParaRPr lang="en-US" sz="1100" b="0" i="0" u="none" strike="noStrike" kern="1200" cap="none" dirty="0">
              <a:solidFill>
                <a:schemeClr val="tx1"/>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g55fb2bdc8f_1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7" name="Google Shape;2777;g55fb2bdc8f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55fb2bdc8f_1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4" name="Google Shape;2784;g55fb2bdc8f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8"/>
        <p:cNvGrpSpPr/>
        <p:nvPr/>
      </p:nvGrpSpPr>
      <p:grpSpPr>
        <a:xfrm>
          <a:off x="0" y="0"/>
          <a:ext cx="0" cy="0"/>
          <a:chOff x="0" y="0"/>
          <a:chExt cx="0" cy="0"/>
        </a:xfrm>
      </p:grpSpPr>
      <p:sp>
        <p:nvSpPr>
          <p:cNvPr id="2789" name="Google Shape;2789;g55fb2bdc8f_1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0" name="Google Shape;2790;g55fb2bdc8f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5578b60efe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5578b60ef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4ce4a3930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4ce4a3930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4ce4a3930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4ce4a3930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4"/>
        <p:cNvGrpSpPr/>
        <p:nvPr/>
      </p:nvGrpSpPr>
      <p:grpSpPr>
        <a:xfrm>
          <a:off x="0" y="0"/>
          <a:ext cx="0" cy="0"/>
          <a:chOff x="0" y="0"/>
          <a:chExt cx="0" cy="0"/>
        </a:xfrm>
      </p:grpSpPr>
      <p:sp>
        <p:nvSpPr>
          <p:cNvPr id="2025" name="Google Shape;2025;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7" name="Google Shape;2027;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8" name="Google Shape;2028;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490391"/>
          </a:xfrm>
        </p:spPr>
        <p:txBody>
          <a:bodyPr>
            <a:normAutofit/>
          </a:bodyPr>
          <a:lstStyle>
            <a:lvl1pPr algn="l">
              <a:defRPr sz="18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4780026"/>
            <a:ext cx="9155741" cy="20574"/>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panose="020B0604020202020204" pitchFamily="34" charset="0"/>
              <a:cs typeface="Arial" panose="020B0604020202020204" pitchFamily="34" charset="0"/>
            </a:endParaRPr>
          </a:p>
        </p:txBody>
      </p:sp>
      <p:sp>
        <p:nvSpPr>
          <p:cNvPr id="11" name="Flowchart: Process 10"/>
          <p:cNvSpPr/>
          <p:nvPr userDrawn="1"/>
        </p:nvSpPr>
        <p:spPr>
          <a:xfrm>
            <a:off x="1" y="498392"/>
            <a:ext cx="9155741" cy="20574"/>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4893331"/>
            <a:ext cx="2895600" cy="184666"/>
          </a:xfrm>
          <a:prstGeom prst="rect">
            <a:avLst/>
          </a:prstGeom>
          <a:noFill/>
        </p:spPr>
        <p:txBody>
          <a:bodyPr wrap="square" rtlCol="0">
            <a:spAutoFit/>
          </a:bodyPr>
          <a:lstStyle/>
          <a:p>
            <a:pPr algn="r"/>
            <a:r>
              <a:rPr lang="en-US" sz="600" dirty="0">
                <a:solidFill>
                  <a:schemeClr val="tx1"/>
                </a:solidFill>
                <a:latin typeface="Arial" panose="020B0604020202020204" pitchFamily="34" charset="0"/>
                <a:cs typeface="Arial" panose="020B0604020202020204" pitchFamily="34" charset="0"/>
              </a:rPr>
              <a:t>© </a:t>
            </a:r>
            <a:r>
              <a:rPr lang="en-US" sz="6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4072922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d_Content">
    <p:spTree>
      <p:nvGrpSpPr>
        <p:cNvPr id="1" name=""/>
        <p:cNvGrpSpPr/>
        <p:nvPr/>
      </p:nvGrpSpPr>
      <p:grpSpPr>
        <a:xfrm>
          <a:off x="0" y="0"/>
          <a:ext cx="0" cy="0"/>
          <a:chOff x="0" y="0"/>
          <a:chExt cx="0" cy="0"/>
        </a:xfrm>
      </p:grpSpPr>
      <p:sp>
        <p:nvSpPr>
          <p:cNvPr id="18" name="Title 13"/>
          <p:cNvSpPr>
            <a:spLocks noGrp="1"/>
          </p:cNvSpPr>
          <p:nvPr>
            <p:ph type="title" hasCustomPrompt="1"/>
          </p:nvPr>
        </p:nvSpPr>
        <p:spPr>
          <a:xfrm>
            <a:off x="304800" y="0"/>
            <a:ext cx="5470526" cy="490391"/>
          </a:xfrm>
        </p:spPr>
        <p:txBody>
          <a:bodyPr>
            <a:normAutofit/>
          </a:bodyPr>
          <a:lstStyle>
            <a:lvl1pPr algn="l">
              <a:defRPr sz="18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0" name="Flowchart: Process 9"/>
          <p:cNvSpPr/>
          <p:nvPr userDrawn="1"/>
        </p:nvSpPr>
        <p:spPr>
          <a:xfrm>
            <a:off x="-11741" y="4780026"/>
            <a:ext cx="9155741" cy="20574"/>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panose="020B0604020202020204" pitchFamily="34" charset="0"/>
              <a:cs typeface="Arial" panose="020B0604020202020204" pitchFamily="34" charset="0"/>
            </a:endParaRPr>
          </a:p>
        </p:txBody>
      </p:sp>
      <p:sp>
        <p:nvSpPr>
          <p:cNvPr id="11" name="Flowchart: Process 10"/>
          <p:cNvSpPr/>
          <p:nvPr userDrawn="1"/>
        </p:nvSpPr>
        <p:spPr>
          <a:xfrm>
            <a:off x="1" y="498392"/>
            <a:ext cx="9155741" cy="20574"/>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panose="020B0604020202020204" pitchFamily="34" charset="0"/>
              <a:cs typeface="Arial" panose="020B0604020202020204" pitchFamily="34" charset="0"/>
            </a:endParaRPr>
          </a:p>
        </p:txBody>
      </p:sp>
      <p:sp>
        <p:nvSpPr>
          <p:cNvPr id="14" name="TextBox 13"/>
          <p:cNvSpPr txBox="1"/>
          <p:nvPr userDrawn="1"/>
        </p:nvSpPr>
        <p:spPr>
          <a:xfrm>
            <a:off x="152400" y="4893331"/>
            <a:ext cx="2895600" cy="184666"/>
          </a:xfrm>
          <a:prstGeom prst="rect">
            <a:avLst/>
          </a:prstGeom>
          <a:noFill/>
        </p:spPr>
        <p:txBody>
          <a:bodyPr wrap="square" rtlCol="0">
            <a:spAutoFit/>
          </a:bodyPr>
          <a:lstStyle/>
          <a:p>
            <a:pPr algn="r"/>
            <a:r>
              <a:rPr lang="en-US" sz="600" dirty="0">
                <a:solidFill>
                  <a:schemeClr val="tx1"/>
                </a:solidFill>
                <a:latin typeface="Arial" panose="020B0604020202020204" pitchFamily="34" charset="0"/>
                <a:cs typeface="Arial" panose="020B0604020202020204" pitchFamily="34" charset="0"/>
              </a:rPr>
              <a:t>© </a:t>
            </a:r>
            <a:r>
              <a:rPr lang="en-US" sz="6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2305221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Untitled_Content">
    <p:spTree>
      <p:nvGrpSpPr>
        <p:cNvPr id="1" name=""/>
        <p:cNvGrpSpPr/>
        <p:nvPr/>
      </p:nvGrpSpPr>
      <p:grpSpPr>
        <a:xfrm>
          <a:off x="0" y="0"/>
          <a:ext cx="0" cy="0"/>
          <a:chOff x="0" y="0"/>
          <a:chExt cx="0" cy="0"/>
        </a:xfrm>
      </p:grpSpPr>
      <p:sp>
        <p:nvSpPr>
          <p:cNvPr id="8" name="Flowchart: Process 7"/>
          <p:cNvSpPr/>
          <p:nvPr userDrawn="1"/>
        </p:nvSpPr>
        <p:spPr>
          <a:xfrm>
            <a:off x="-11741" y="4780026"/>
            <a:ext cx="9155741" cy="20574"/>
          </a:xfrm>
          <a:prstGeom prst="flowChartProcess">
            <a:avLst/>
          </a:prstGeom>
          <a:solidFill>
            <a:srgbClr val="6CC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rial" panose="020B0604020202020204" pitchFamily="34" charset="0"/>
              <a:cs typeface="Arial" panose="020B0604020202020204" pitchFamily="34" charset="0"/>
            </a:endParaRPr>
          </a:p>
        </p:txBody>
      </p:sp>
      <p:sp>
        <p:nvSpPr>
          <p:cNvPr id="11" name="TextBox 10"/>
          <p:cNvSpPr txBox="1"/>
          <p:nvPr userDrawn="1"/>
        </p:nvSpPr>
        <p:spPr>
          <a:xfrm>
            <a:off x="152400" y="4893331"/>
            <a:ext cx="2895600" cy="184666"/>
          </a:xfrm>
          <a:prstGeom prst="rect">
            <a:avLst/>
          </a:prstGeom>
          <a:noFill/>
        </p:spPr>
        <p:txBody>
          <a:bodyPr wrap="square" rtlCol="0">
            <a:spAutoFit/>
          </a:bodyPr>
          <a:lstStyle/>
          <a:p>
            <a:pPr algn="r"/>
            <a:r>
              <a:rPr lang="en-US" sz="600" dirty="0">
                <a:solidFill>
                  <a:schemeClr val="tx1"/>
                </a:solidFill>
                <a:latin typeface="Arial" panose="020B0604020202020204" pitchFamily="34" charset="0"/>
                <a:cs typeface="Arial" panose="020B0604020202020204" pitchFamily="34" charset="0"/>
              </a:rPr>
              <a:t>© </a:t>
            </a:r>
            <a:r>
              <a:rPr lang="en-US" sz="600" dirty="0">
                <a:solidFill>
                  <a:schemeClr val="tx1"/>
                </a:solidFill>
                <a:latin typeface="Arial" panose="020B0604020202020204" pitchFamily="34" charset="0"/>
                <a:ea typeface="Roboto" panose="02000000000000000000" pitchFamily="2" charset="0"/>
                <a:cs typeface="Arial" panose="020B0604020202020204" pitchFamily="34" charset="0"/>
              </a:rPr>
              <a:t>2018 | Trilogy Education Services - All Rights Reserved</a:t>
            </a:r>
          </a:p>
        </p:txBody>
      </p:sp>
    </p:spTree>
    <p:extLst>
      <p:ext uri="{BB962C8B-B14F-4D97-AF65-F5344CB8AC3E}">
        <p14:creationId xmlns:p14="http://schemas.microsoft.com/office/powerpoint/2010/main" val="258840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theme" Target="../theme/theme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6" r:id="rId48"/>
    <p:sldLayoutId id="2147483697" r:id="rId49"/>
    <p:sldLayoutId id="2147483698" r:id="rId50"/>
    <p:sldLayoutId id="2147483752" r:id="rId51"/>
    <p:sldLayoutId id="2147483753"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51" r:id="rId51"/>
  </p:sldLayoutIdLst>
  <mc:AlternateContent xmlns:mc="http://schemas.openxmlformats.org/markup-compatibility/2006" xmlns:p14="http://schemas.microsoft.com/office/powerpoint/2010/main">
    <mc:Choice Requires="p14">
      <p:transition p14:dur="4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51.xml"/><Relationship Id="rId4" Type="http://schemas.openxmlformats.org/officeDocument/2006/relationships/hyperlink" Target="http://www.asciitable.co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8.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efa.org.au/Issues/Crypto/crypto3.htm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10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Cryptography Day 1</a:t>
            </a:r>
            <a:endParaRPr/>
          </a:p>
        </p:txBody>
      </p:sp>
      <p:sp>
        <p:nvSpPr>
          <p:cNvPr id="2034" name="Google Shape;2034;p104"/>
          <p:cNvSpPr txBox="1">
            <a:spLocks noGrp="1"/>
          </p:cNvSpPr>
          <p:nvPr>
            <p:ph type="title" idx="2"/>
          </p:nvPr>
        </p:nvSpPr>
        <p:spPr>
          <a:xfrm>
            <a:off x="274350" y="18396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Cryptography</a:t>
            </a:r>
            <a:endParaRPr/>
          </a:p>
        </p:txBody>
      </p:sp>
      <p:sp>
        <p:nvSpPr>
          <p:cNvPr id="2035" name="Google Shape;2035;p104"/>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5" name="Google Shape;2155;p113"/>
          <p:cNvSpPr txBox="1"/>
          <p:nvPr/>
        </p:nvSpPr>
        <p:spPr>
          <a:xfrm>
            <a:off x="2482800" y="3594600"/>
            <a:ext cx="4178400" cy="100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90000"/>
                </a:solidFill>
                <a:latin typeface="Roboto Mono"/>
                <a:ea typeface="Roboto Mono"/>
                <a:cs typeface="Roboto Mono"/>
                <a:sym typeface="Roboto Mono"/>
              </a:rPr>
              <a:t>Key Terms and Orientation </a:t>
            </a:r>
            <a:endParaRPr sz="3000">
              <a:solidFill>
                <a:srgbClr val="990000"/>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11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Modern Cryptosystems and Standards</a:t>
            </a:r>
            <a:endParaRPr/>
          </a:p>
        </p:txBody>
      </p:sp>
      <p:sp>
        <p:nvSpPr>
          <p:cNvPr id="2161" name="Google Shape;2161;p1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Modern Cryptosystems and Standards</a:t>
            </a:r>
            <a:endParaRPr/>
          </a:p>
        </p:txBody>
      </p:sp>
      <p:sp>
        <p:nvSpPr>
          <p:cNvPr id="2167" name="Google Shape;2167;p115"/>
          <p:cNvSpPr txBox="1">
            <a:spLocks noGrp="1"/>
          </p:cNvSpPr>
          <p:nvPr>
            <p:ph type="subTitle" idx="1"/>
          </p:nvPr>
        </p:nvSpPr>
        <p:spPr>
          <a:xfrm>
            <a:off x="0" y="7892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Encryption, Decryption and Keys</a:t>
            </a:r>
            <a:endParaRPr i="1"/>
          </a:p>
        </p:txBody>
      </p:sp>
      <p:sp>
        <p:nvSpPr>
          <p:cNvPr id="2168" name="Google Shape;2168;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69" name="Google Shape;2169;p115"/>
          <p:cNvSpPr txBox="1">
            <a:spLocks noGrp="1"/>
          </p:cNvSpPr>
          <p:nvPr>
            <p:ph type="body" idx="3"/>
          </p:nvPr>
        </p:nvSpPr>
        <p:spPr>
          <a:xfrm>
            <a:off x="0" y="1154075"/>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sz="1800"/>
          </a:p>
          <a:p>
            <a:pPr marL="457200" lvl="0" indent="0" algn="l" rtl="0">
              <a:spcBef>
                <a:spcPts val="800"/>
              </a:spcBef>
              <a:spcAft>
                <a:spcPts val="0"/>
              </a:spcAft>
              <a:buNone/>
            </a:pPr>
            <a:r>
              <a:rPr lang="en" sz="1800"/>
              <a:t>Encryption</a:t>
            </a:r>
            <a:r>
              <a:rPr lang="en" sz="1800">
                <a:latin typeface="Roboto Light"/>
                <a:ea typeface="Roboto Light"/>
                <a:cs typeface="Roboto Light"/>
                <a:sym typeface="Roboto Light"/>
              </a:rPr>
              <a:t> is the process of obfuscating a plaintext by converting it into ciphertext by using a special values called a </a:t>
            </a:r>
            <a:r>
              <a:rPr lang="en" sz="1800"/>
              <a:t>key</a:t>
            </a:r>
            <a:r>
              <a:rPr lang="en" sz="1800">
                <a:latin typeface="Roboto Light"/>
                <a:ea typeface="Roboto Light"/>
                <a:cs typeface="Roboto Light"/>
                <a:sym typeface="Roboto Light"/>
              </a:rPr>
              <a:t> along with a fixed set of rules. </a:t>
            </a:r>
            <a:endParaRPr sz="1800">
              <a:latin typeface="Roboto Light"/>
              <a:ea typeface="Roboto Light"/>
              <a:cs typeface="Roboto Light"/>
              <a:sym typeface="Roboto Light"/>
            </a:endParaRPr>
          </a:p>
          <a:p>
            <a:pPr marL="0" lvl="0" indent="457200" algn="l" rtl="0">
              <a:spcBef>
                <a:spcPts val="800"/>
              </a:spcBef>
              <a:spcAft>
                <a:spcPts val="0"/>
              </a:spcAft>
              <a:buNone/>
            </a:pPr>
            <a:r>
              <a:rPr lang="en" sz="1800"/>
              <a:t>Decryption</a:t>
            </a:r>
            <a:r>
              <a:rPr lang="en" sz="1800">
                <a:latin typeface="Roboto Light"/>
                <a:ea typeface="Roboto Light"/>
                <a:cs typeface="Roboto Light"/>
                <a:sym typeface="Roboto Light"/>
              </a:rPr>
              <a:t> is the process of turning a ciphertext back into plaintext.</a:t>
            </a:r>
            <a:endParaRPr sz="1800">
              <a:solidFill>
                <a:srgbClr val="24292E"/>
              </a:solidFill>
              <a:latin typeface="Roboto Light"/>
              <a:ea typeface="Roboto Light"/>
              <a:cs typeface="Roboto Light"/>
              <a:sym typeface="Roboto Light"/>
            </a:endParaRPr>
          </a:p>
          <a:p>
            <a:pPr marL="0" lvl="0" indent="0" algn="l" rtl="0">
              <a:spcBef>
                <a:spcPts val="800"/>
              </a:spcBef>
              <a:spcAft>
                <a:spcPts val="0"/>
              </a:spcAft>
              <a:buNone/>
            </a:pPr>
            <a:endParaRPr sz="1800">
              <a:solidFill>
                <a:srgbClr val="24292E"/>
              </a:solidFill>
              <a:latin typeface="Roboto Light"/>
              <a:ea typeface="Roboto Light"/>
              <a:cs typeface="Roboto Light"/>
              <a:sym typeface="Roboto Light"/>
            </a:endParaRPr>
          </a:p>
          <a:p>
            <a:pPr marL="457200" lvl="0" indent="0" algn="l" rtl="0">
              <a:spcBef>
                <a:spcPts val="800"/>
              </a:spcBef>
              <a:spcAft>
                <a:spcPts val="0"/>
              </a:spcAft>
              <a:buNone/>
            </a:pPr>
            <a:r>
              <a:rPr lang="en" sz="1800">
                <a:solidFill>
                  <a:srgbClr val="24292E"/>
                </a:solidFill>
                <a:latin typeface="Roboto Light"/>
                <a:ea typeface="Roboto Light"/>
                <a:cs typeface="Roboto Light"/>
                <a:sym typeface="Roboto Light"/>
              </a:rPr>
              <a:t>The key must remain </a:t>
            </a:r>
            <a:r>
              <a:rPr lang="en" sz="1800">
                <a:solidFill>
                  <a:srgbClr val="24292E"/>
                </a:solidFill>
              </a:rPr>
              <a:t>SECRET</a:t>
            </a:r>
            <a:r>
              <a:rPr lang="en" sz="1800">
                <a:solidFill>
                  <a:srgbClr val="24292E"/>
                </a:solidFill>
                <a:latin typeface="Roboto Light"/>
                <a:ea typeface="Roboto Light"/>
                <a:cs typeface="Roboto Light"/>
                <a:sym typeface="Roboto Light"/>
              </a:rPr>
              <a:t>! Once the key is known, you can easily decrypt messages by applying the rules in reverse. </a:t>
            </a:r>
            <a:endParaRPr sz="1800">
              <a:latin typeface="Roboto Light"/>
              <a:ea typeface="Roboto Light"/>
              <a:cs typeface="Roboto Light"/>
              <a:sym typeface="Roboto Light"/>
            </a:endParaRPr>
          </a:p>
          <a:p>
            <a:pPr marL="0" lvl="0" indent="0" algn="l" rtl="0">
              <a:spcBef>
                <a:spcPts val="800"/>
              </a:spcBef>
              <a:spcAft>
                <a:spcPts val="0"/>
              </a:spcAft>
              <a:buNone/>
            </a:pPr>
            <a:endParaRPr sz="1800"/>
          </a:p>
          <a:p>
            <a:pPr marL="0" lvl="0" indent="0" algn="ctr" rtl="0">
              <a:spcBef>
                <a:spcPts val="800"/>
              </a:spcBef>
              <a:spcAft>
                <a:spcPts val="0"/>
              </a:spcAft>
              <a:buNone/>
            </a:pPr>
            <a:endParaRPr sz="1800"/>
          </a:p>
          <a:p>
            <a:pPr marL="0" lvl="0" indent="0" algn="l" rtl="0">
              <a:spcBef>
                <a:spcPts val="800"/>
              </a:spcBef>
              <a:spcAft>
                <a:spcPts val="800"/>
              </a:spcAft>
              <a:buNone/>
            </a:pPr>
            <a:endParaRPr sz="1800"/>
          </a:p>
        </p:txBody>
      </p:sp>
      <p:pic>
        <p:nvPicPr>
          <p:cNvPr id="2170" name="Google Shape;2170;p115"/>
          <p:cNvPicPr preferRelativeResize="0"/>
          <p:nvPr/>
        </p:nvPicPr>
        <p:blipFill>
          <a:blip r:embed="rId3">
            <a:alphaModFix/>
          </a:blip>
          <a:stretch>
            <a:fillRect/>
          </a:stretch>
        </p:blipFill>
        <p:spPr>
          <a:xfrm>
            <a:off x="7085075" y="3447150"/>
            <a:ext cx="1427275" cy="1195000"/>
          </a:xfrm>
          <a:prstGeom prst="rect">
            <a:avLst/>
          </a:prstGeom>
          <a:noFill/>
          <a:ln>
            <a:noFill/>
          </a:ln>
        </p:spPr>
      </p:pic>
      <p:pic>
        <p:nvPicPr>
          <p:cNvPr id="2171" name="Google Shape;2171;p115"/>
          <p:cNvPicPr preferRelativeResize="0"/>
          <p:nvPr/>
        </p:nvPicPr>
        <p:blipFill>
          <a:blip r:embed="rId4">
            <a:alphaModFix/>
          </a:blip>
          <a:stretch>
            <a:fillRect/>
          </a:stretch>
        </p:blipFill>
        <p:spPr>
          <a:xfrm>
            <a:off x="238238" y="1573850"/>
            <a:ext cx="548449" cy="802375"/>
          </a:xfrm>
          <a:prstGeom prst="rect">
            <a:avLst/>
          </a:prstGeom>
          <a:noFill/>
          <a:ln>
            <a:noFill/>
          </a:ln>
        </p:spPr>
      </p:pic>
      <p:pic>
        <p:nvPicPr>
          <p:cNvPr id="2172" name="Google Shape;2172;p115"/>
          <p:cNvPicPr preferRelativeResize="0"/>
          <p:nvPr/>
        </p:nvPicPr>
        <p:blipFill>
          <a:blip r:embed="rId5">
            <a:alphaModFix/>
          </a:blip>
          <a:stretch>
            <a:fillRect/>
          </a:stretch>
        </p:blipFill>
        <p:spPr>
          <a:xfrm>
            <a:off x="212801" y="2847825"/>
            <a:ext cx="599324" cy="599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116"/>
          <p:cNvSpPr txBox="1">
            <a:spLocks noGrp="1"/>
          </p:cNvSpPr>
          <p:nvPr>
            <p:ph type="title"/>
          </p:nvPr>
        </p:nvSpPr>
        <p:spPr>
          <a:xfrm>
            <a:off x="2349500" y="1554950"/>
            <a:ext cx="5770200" cy="24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Encryption and decryption must be </a:t>
            </a:r>
            <a:r>
              <a:rPr lang="en" sz="2400">
                <a:solidFill>
                  <a:srgbClr val="24292E"/>
                </a:solidFill>
                <a:highlight>
                  <a:srgbClr val="FFFFFF"/>
                </a:highlight>
              </a:rPr>
              <a:t>complex</a:t>
            </a:r>
            <a:r>
              <a:rPr lang="en" sz="2400">
                <a:solidFill>
                  <a:srgbClr val="24292E"/>
                </a:solidFill>
                <a:highlight>
                  <a:srgbClr val="FFFFFF"/>
                </a:highlight>
                <a:latin typeface="Roboto Light"/>
                <a:ea typeface="Roboto Light"/>
                <a:cs typeface="Roboto Light"/>
                <a:sym typeface="Roboto Light"/>
              </a:rPr>
              <a:t> enough to provide a strong security but also </a:t>
            </a:r>
            <a:r>
              <a:rPr lang="en" sz="2400">
                <a:solidFill>
                  <a:srgbClr val="24292E"/>
                </a:solidFill>
                <a:highlight>
                  <a:srgbClr val="FFFFFF"/>
                </a:highlight>
              </a:rPr>
              <a:t>simple</a:t>
            </a:r>
            <a:r>
              <a:rPr lang="en" sz="2400">
                <a:solidFill>
                  <a:srgbClr val="24292E"/>
                </a:solidFill>
                <a:highlight>
                  <a:srgbClr val="FFFFFF"/>
                </a:highlight>
                <a:latin typeface="Roboto Light"/>
                <a:ea typeface="Roboto Light"/>
                <a:cs typeface="Roboto Light"/>
                <a:sym typeface="Roboto Light"/>
              </a:rPr>
              <a:t> enough to perform quickly with the key.</a:t>
            </a:r>
            <a:endParaRPr sz="2400">
              <a:latin typeface="Roboto Light"/>
              <a:ea typeface="Roboto Light"/>
              <a:cs typeface="Roboto Light"/>
              <a:sym typeface="Roboto Light"/>
            </a:endParaRPr>
          </a:p>
        </p:txBody>
      </p:sp>
      <p:sp>
        <p:nvSpPr>
          <p:cNvPr id="2178" name="Google Shape;2178;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79" name="Google Shape;2179;p116"/>
          <p:cNvSpPr txBox="1"/>
          <p:nvPr/>
        </p:nvSpPr>
        <p:spPr>
          <a:xfrm>
            <a:off x="2751650" y="1110750"/>
            <a:ext cx="4965900" cy="8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Mono"/>
                <a:ea typeface="Roboto Mono"/>
                <a:cs typeface="Roboto Mono"/>
                <a:sym typeface="Roboto Mono"/>
              </a:rPr>
              <a:t>The Cryptography Trade-off</a:t>
            </a:r>
            <a:endParaRPr sz="2400">
              <a:latin typeface="Roboto Mono"/>
              <a:ea typeface="Roboto Mono"/>
              <a:cs typeface="Roboto Mono"/>
              <a:sym typeface="Roboto Mono"/>
            </a:endParaRPr>
          </a:p>
        </p:txBody>
      </p:sp>
      <p:cxnSp>
        <p:nvCxnSpPr>
          <p:cNvPr id="2180" name="Google Shape;2180;p116"/>
          <p:cNvCxnSpPr>
            <a:stCxn id="2179" idx="1"/>
          </p:cNvCxnSpPr>
          <p:nvPr/>
        </p:nvCxnSpPr>
        <p:spPr>
          <a:xfrm>
            <a:off x="2751650" y="1527600"/>
            <a:ext cx="4965900" cy="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Ensuring Privacy and  Confidentiality </a:t>
            </a:r>
            <a:endParaRPr>
              <a:solidFill>
                <a:schemeClr val="dk1"/>
              </a:solidFill>
            </a:endParaRPr>
          </a:p>
          <a:p>
            <a:pPr marL="0" lvl="0" indent="0" algn="l" rtl="0">
              <a:spcBef>
                <a:spcPts val="0"/>
              </a:spcBef>
              <a:spcAft>
                <a:spcPts val="0"/>
              </a:spcAft>
              <a:buNone/>
            </a:pPr>
            <a:endParaRPr/>
          </a:p>
        </p:txBody>
      </p:sp>
      <p:sp>
        <p:nvSpPr>
          <p:cNvPr id="2186" name="Google Shape;2186;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14</a:t>
            </a:fld>
            <a:endParaRPr/>
          </a:p>
        </p:txBody>
      </p:sp>
      <p:sp>
        <p:nvSpPr>
          <p:cNvPr id="2187" name="Google Shape;2187;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2188" name="Google Shape;2188;p117"/>
          <p:cNvCxnSpPr/>
          <p:nvPr/>
        </p:nvCxnSpPr>
        <p:spPr>
          <a:xfrm>
            <a:off x="4314100" y="782100"/>
            <a:ext cx="0" cy="3579300"/>
          </a:xfrm>
          <a:prstGeom prst="straightConnector1">
            <a:avLst/>
          </a:prstGeom>
          <a:noFill/>
          <a:ln w="9525" cap="flat" cmpd="sng">
            <a:solidFill>
              <a:schemeClr val="dk2"/>
            </a:solidFill>
            <a:prstDash val="solid"/>
            <a:round/>
            <a:headEnd type="none" w="med" len="med"/>
            <a:tailEnd type="none" w="med" len="med"/>
          </a:ln>
        </p:spPr>
      </p:cxnSp>
      <p:sp>
        <p:nvSpPr>
          <p:cNvPr id="2189" name="Google Shape;2189;p117"/>
          <p:cNvSpPr/>
          <p:nvPr/>
        </p:nvSpPr>
        <p:spPr>
          <a:xfrm>
            <a:off x="257625" y="883325"/>
            <a:ext cx="3800100" cy="543000"/>
          </a:xfrm>
          <a:prstGeom prst="cube">
            <a:avLst>
              <a:gd name="adj" fmla="val 25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Mono Light"/>
                <a:ea typeface="Roboto Mono Light"/>
                <a:cs typeface="Roboto Mono Light"/>
                <a:sym typeface="Roboto Mono Light"/>
              </a:rPr>
              <a:t>Data at Rest</a:t>
            </a:r>
            <a:endParaRPr>
              <a:solidFill>
                <a:srgbClr val="FFFFFF"/>
              </a:solidFill>
              <a:latin typeface="Roboto Mono Light"/>
              <a:ea typeface="Roboto Mono Light"/>
              <a:cs typeface="Roboto Mono Light"/>
              <a:sym typeface="Roboto Mono Light"/>
            </a:endParaRPr>
          </a:p>
        </p:txBody>
      </p:sp>
      <p:sp>
        <p:nvSpPr>
          <p:cNvPr id="2190" name="Google Shape;2190;p117"/>
          <p:cNvSpPr/>
          <p:nvPr/>
        </p:nvSpPr>
        <p:spPr>
          <a:xfrm flipH="1">
            <a:off x="4664875" y="883325"/>
            <a:ext cx="3942900" cy="543000"/>
          </a:xfrm>
          <a:prstGeom prst="cube">
            <a:avLst>
              <a:gd name="adj" fmla="val 23715"/>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Light"/>
                <a:ea typeface="Roboto Mono Light"/>
                <a:cs typeface="Roboto Mono Light"/>
                <a:sym typeface="Roboto Mono Light"/>
              </a:rPr>
              <a:t>Data in Motion</a:t>
            </a:r>
            <a:endParaRPr>
              <a:latin typeface="Roboto Mono Light"/>
              <a:ea typeface="Roboto Mono Light"/>
              <a:cs typeface="Roboto Mono Light"/>
              <a:sym typeface="Roboto Mono Light"/>
            </a:endParaRPr>
          </a:p>
        </p:txBody>
      </p:sp>
      <p:sp>
        <p:nvSpPr>
          <p:cNvPr id="2191" name="Google Shape;2191;p117"/>
          <p:cNvSpPr txBox="1"/>
          <p:nvPr/>
        </p:nvSpPr>
        <p:spPr>
          <a:xfrm>
            <a:off x="257625" y="1665425"/>
            <a:ext cx="3671400" cy="269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24292E"/>
                </a:solidFill>
                <a:highlight>
                  <a:schemeClr val="lt1"/>
                </a:highlight>
                <a:latin typeface="Roboto"/>
                <a:ea typeface="Roboto"/>
                <a:cs typeface="Roboto"/>
                <a:sym typeface="Roboto"/>
              </a:rPr>
              <a:t>Static data</a:t>
            </a:r>
            <a:r>
              <a:rPr lang="en" sz="1800">
                <a:solidFill>
                  <a:srgbClr val="24292E"/>
                </a:solidFill>
                <a:highlight>
                  <a:schemeClr val="lt1"/>
                </a:highlight>
                <a:latin typeface="Roboto Light"/>
                <a:ea typeface="Roboto Light"/>
                <a:cs typeface="Roboto Light"/>
                <a:sym typeface="Roboto Light"/>
              </a:rPr>
              <a:t>, such as that stored on a hard disk or a database. </a:t>
            </a:r>
            <a:endParaRPr sz="1800">
              <a:solidFill>
                <a:srgbClr val="24292E"/>
              </a:solidFill>
              <a:highlight>
                <a:schemeClr val="lt1"/>
              </a:highlight>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1800">
              <a:solidFill>
                <a:srgbClr val="24292E"/>
              </a:solidFill>
              <a:highlight>
                <a:schemeClr val="lt1"/>
              </a:highlight>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800">
                <a:solidFill>
                  <a:srgbClr val="24292E"/>
                </a:solidFill>
                <a:highlight>
                  <a:schemeClr val="lt1"/>
                </a:highlight>
                <a:latin typeface="Roboto Light"/>
                <a:ea typeface="Roboto Light"/>
                <a:cs typeface="Roboto Light"/>
                <a:sym typeface="Roboto Light"/>
              </a:rPr>
              <a:t>Prevents it from being intelligible to prying eyes</a:t>
            </a:r>
            <a:endParaRPr sz="1800">
              <a:solidFill>
                <a:srgbClr val="24292E"/>
              </a:solidFill>
              <a:highlight>
                <a:schemeClr val="lt1"/>
              </a:highlight>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2192" name="Google Shape;2192;p117"/>
          <p:cNvSpPr txBox="1"/>
          <p:nvPr/>
        </p:nvSpPr>
        <p:spPr>
          <a:xfrm>
            <a:off x="4807675" y="1665425"/>
            <a:ext cx="3800100" cy="269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24292E"/>
                </a:solidFill>
                <a:latin typeface="Roboto"/>
                <a:ea typeface="Roboto"/>
                <a:cs typeface="Roboto"/>
                <a:sym typeface="Roboto"/>
              </a:rPr>
              <a:t>Data moving between machines on the network</a:t>
            </a:r>
            <a:r>
              <a:rPr lang="en" sz="1800">
                <a:solidFill>
                  <a:srgbClr val="24292E"/>
                </a:solidFill>
                <a:latin typeface="Roboto Light"/>
                <a:ea typeface="Roboto Light"/>
                <a:cs typeface="Roboto Light"/>
                <a:sym typeface="Roboto Light"/>
              </a:rPr>
              <a:t>, such as your computer and YouTube, or your phone and the cell tower.</a:t>
            </a:r>
            <a:endParaRPr sz="1800">
              <a:solidFill>
                <a:srgbClr val="24292E"/>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1800">
              <a:solidFill>
                <a:srgbClr val="24292E"/>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1800">
                <a:solidFill>
                  <a:srgbClr val="24292E"/>
                </a:solidFill>
                <a:latin typeface="Roboto Light"/>
                <a:ea typeface="Roboto Light"/>
                <a:cs typeface="Roboto Light"/>
                <a:sym typeface="Roboto Light"/>
              </a:rPr>
              <a:t>More complicated than protecting data at rest  </a:t>
            </a:r>
            <a:endParaRPr>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Ensuring Privacy and  Confidentiality </a:t>
            </a:r>
            <a:endParaRPr>
              <a:solidFill>
                <a:schemeClr val="dk1"/>
              </a:solidFill>
            </a:endParaRPr>
          </a:p>
          <a:p>
            <a:pPr marL="0" lvl="0" indent="0" algn="l" rtl="0">
              <a:spcBef>
                <a:spcPts val="0"/>
              </a:spcBef>
              <a:spcAft>
                <a:spcPts val="0"/>
              </a:spcAft>
              <a:buNone/>
            </a:pPr>
            <a:endParaRPr/>
          </a:p>
        </p:txBody>
      </p:sp>
      <p:sp>
        <p:nvSpPr>
          <p:cNvPr id="2198" name="Google Shape;2198;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15</a:t>
            </a:fld>
            <a:endParaRPr/>
          </a:p>
        </p:txBody>
      </p:sp>
      <p:sp>
        <p:nvSpPr>
          <p:cNvPr id="2199" name="Google Shape;2199;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2200" name="Google Shape;2200;p118"/>
          <p:cNvCxnSpPr/>
          <p:nvPr/>
        </p:nvCxnSpPr>
        <p:spPr>
          <a:xfrm>
            <a:off x="4314100" y="782100"/>
            <a:ext cx="0" cy="3579300"/>
          </a:xfrm>
          <a:prstGeom prst="straightConnector1">
            <a:avLst/>
          </a:prstGeom>
          <a:noFill/>
          <a:ln w="9525" cap="flat" cmpd="sng">
            <a:solidFill>
              <a:schemeClr val="dk2"/>
            </a:solidFill>
            <a:prstDash val="solid"/>
            <a:round/>
            <a:headEnd type="none" w="med" len="med"/>
            <a:tailEnd type="none" w="med" len="med"/>
          </a:ln>
        </p:spPr>
      </p:cxnSp>
      <p:sp>
        <p:nvSpPr>
          <p:cNvPr id="2201" name="Google Shape;2201;p118"/>
          <p:cNvSpPr/>
          <p:nvPr/>
        </p:nvSpPr>
        <p:spPr>
          <a:xfrm>
            <a:off x="257625" y="883325"/>
            <a:ext cx="3800100" cy="543000"/>
          </a:xfrm>
          <a:prstGeom prst="cube">
            <a:avLst>
              <a:gd name="adj" fmla="val 25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Mono Light"/>
                <a:ea typeface="Roboto Mono Light"/>
                <a:cs typeface="Roboto Mono Light"/>
                <a:sym typeface="Roboto Mono Light"/>
              </a:rPr>
              <a:t>Data at Rest</a:t>
            </a:r>
            <a:endParaRPr>
              <a:solidFill>
                <a:srgbClr val="FFFFFF"/>
              </a:solidFill>
              <a:latin typeface="Roboto Mono Light"/>
              <a:ea typeface="Roboto Mono Light"/>
              <a:cs typeface="Roboto Mono Light"/>
              <a:sym typeface="Roboto Mono Light"/>
            </a:endParaRPr>
          </a:p>
        </p:txBody>
      </p:sp>
      <p:sp>
        <p:nvSpPr>
          <p:cNvPr id="2202" name="Google Shape;2202;p118"/>
          <p:cNvSpPr/>
          <p:nvPr/>
        </p:nvSpPr>
        <p:spPr>
          <a:xfrm flipH="1">
            <a:off x="4664875" y="883325"/>
            <a:ext cx="3942900" cy="543000"/>
          </a:xfrm>
          <a:prstGeom prst="cube">
            <a:avLst>
              <a:gd name="adj" fmla="val 23715"/>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Light"/>
                <a:ea typeface="Roboto Mono Light"/>
                <a:cs typeface="Roboto Mono Light"/>
                <a:sym typeface="Roboto Mono Light"/>
              </a:rPr>
              <a:t>Data in Motion</a:t>
            </a:r>
            <a:endParaRPr>
              <a:latin typeface="Roboto Mono Light"/>
              <a:ea typeface="Roboto Mono Light"/>
              <a:cs typeface="Roboto Mono Light"/>
              <a:sym typeface="Roboto Mono Light"/>
            </a:endParaRPr>
          </a:p>
        </p:txBody>
      </p:sp>
      <p:sp>
        <p:nvSpPr>
          <p:cNvPr id="2203" name="Google Shape;2203;p118"/>
          <p:cNvSpPr txBox="1"/>
          <p:nvPr/>
        </p:nvSpPr>
        <p:spPr>
          <a:xfrm>
            <a:off x="257625" y="1665425"/>
            <a:ext cx="3671400" cy="269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24292E"/>
                </a:solidFill>
                <a:highlight>
                  <a:schemeClr val="lt1"/>
                </a:highlight>
                <a:latin typeface="Roboto"/>
                <a:ea typeface="Roboto"/>
                <a:cs typeface="Roboto"/>
                <a:sym typeface="Roboto"/>
              </a:rPr>
              <a:t>Protected by</a:t>
            </a:r>
            <a:r>
              <a:rPr lang="en">
                <a:solidFill>
                  <a:srgbClr val="24292E"/>
                </a:solidFill>
                <a:highlight>
                  <a:schemeClr val="lt1"/>
                </a:highlight>
                <a:latin typeface="Roboto Light"/>
                <a:ea typeface="Roboto Light"/>
                <a:cs typeface="Roboto Light"/>
                <a:sym typeface="Roboto Light"/>
              </a:rPr>
              <a:t> encrypting data on </a:t>
            </a:r>
            <a:r>
              <a:rPr lang="en">
                <a:solidFill>
                  <a:srgbClr val="24292E"/>
                </a:solidFill>
                <a:highlight>
                  <a:schemeClr val="lt1"/>
                </a:highlight>
                <a:latin typeface="Roboto"/>
                <a:ea typeface="Roboto"/>
                <a:cs typeface="Roboto"/>
                <a:sym typeface="Roboto"/>
              </a:rPr>
              <a:t>hard drives</a:t>
            </a:r>
            <a:r>
              <a:rPr lang="en">
                <a:solidFill>
                  <a:srgbClr val="24292E"/>
                </a:solidFill>
                <a:highlight>
                  <a:schemeClr val="lt1"/>
                </a:highlight>
                <a:latin typeface="Roboto Light"/>
                <a:ea typeface="Roboto Light"/>
                <a:cs typeface="Roboto Light"/>
                <a:sym typeface="Roboto Light"/>
              </a:rPr>
              <a:t>  and in </a:t>
            </a:r>
            <a:r>
              <a:rPr lang="en">
                <a:solidFill>
                  <a:srgbClr val="24292E"/>
                </a:solidFill>
                <a:highlight>
                  <a:schemeClr val="lt1"/>
                </a:highlight>
                <a:latin typeface="Roboto"/>
                <a:ea typeface="Roboto"/>
                <a:cs typeface="Roboto"/>
                <a:sym typeface="Roboto"/>
              </a:rPr>
              <a:t>databases</a:t>
            </a:r>
            <a:r>
              <a:rPr lang="en">
                <a:solidFill>
                  <a:srgbClr val="24292E"/>
                </a:solidFill>
                <a:highlight>
                  <a:schemeClr val="lt1"/>
                </a:highlight>
                <a:latin typeface="Roboto Light"/>
                <a:ea typeface="Roboto Light"/>
                <a:cs typeface="Roboto Light"/>
                <a:sym typeface="Roboto Light"/>
              </a:rPr>
              <a:t> and  storing sensitive data in multiple separate locations. </a:t>
            </a:r>
            <a:endParaRPr>
              <a:solidFill>
                <a:srgbClr val="24292E"/>
              </a:solidFill>
              <a:highlight>
                <a:schemeClr val="lt1"/>
              </a:highlight>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a:solidFill>
                <a:srgbClr val="24292E"/>
              </a:solidFill>
              <a:highlight>
                <a:schemeClr val="lt1"/>
              </a:highlight>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a:solidFill>
                  <a:srgbClr val="24292E"/>
                </a:solidFill>
                <a:highlight>
                  <a:schemeClr val="lt1"/>
                </a:highlight>
                <a:latin typeface="Roboto"/>
                <a:ea typeface="Roboto"/>
                <a:cs typeface="Roboto"/>
                <a:sym typeface="Roboto"/>
              </a:rPr>
              <a:t>Tools: </a:t>
            </a:r>
            <a:endParaRPr>
              <a:solidFill>
                <a:srgbClr val="24292E"/>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a:solidFill>
                  <a:srgbClr val="24292E"/>
                </a:solidFill>
                <a:highlight>
                  <a:schemeClr val="lt1"/>
                </a:highlight>
                <a:latin typeface="Roboto Light"/>
                <a:ea typeface="Roboto Light"/>
                <a:cs typeface="Roboto Light"/>
                <a:sym typeface="Roboto Light"/>
              </a:rPr>
              <a:t>Using AES to encrypt data</a:t>
            </a:r>
            <a:endParaRPr>
              <a:solidFill>
                <a:srgbClr val="24292E"/>
              </a:solidFill>
              <a:highlight>
                <a:schemeClr val="lt1"/>
              </a:highlight>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a:solidFill>
                <a:srgbClr val="24292E"/>
              </a:solidFill>
              <a:highlight>
                <a:schemeClr val="lt1"/>
              </a:highlight>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a:solidFill>
                  <a:srgbClr val="24292E"/>
                </a:solidFill>
                <a:highlight>
                  <a:schemeClr val="lt1"/>
                </a:highlight>
                <a:latin typeface="Roboto Light"/>
                <a:ea typeface="Roboto Light"/>
                <a:cs typeface="Roboto Light"/>
                <a:sym typeface="Roboto Light"/>
              </a:rPr>
              <a:t>Storing AES-encrypted  data in multiple database. </a:t>
            </a:r>
            <a:endParaRPr>
              <a:solidFill>
                <a:srgbClr val="24292E"/>
              </a:solidFill>
              <a:highlight>
                <a:schemeClr val="lt1"/>
              </a:highlight>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2204" name="Google Shape;2204;p118"/>
          <p:cNvSpPr txBox="1"/>
          <p:nvPr/>
        </p:nvSpPr>
        <p:spPr>
          <a:xfrm>
            <a:off x="4807675" y="1665425"/>
            <a:ext cx="3800100" cy="2696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Light"/>
                <a:ea typeface="Roboto Light"/>
                <a:cs typeface="Roboto Light"/>
                <a:sym typeface="Roboto Light"/>
              </a:rPr>
              <a:t>More complicated, as at least </a:t>
            </a:r>
            <a:r>
              <a:rPr lang="en">
                <a:latin typeface="Roboto"/>
                <a:ea typeface="Roboto"/>
                <a:cs typeface="Roboto"/>
                <a:sym typeface="Roboto"/>
              </a:rPr>
              <a:t>two machines are exposed to the data</a:t>
            </a:r>
            <a:r>
              <a:rPr lang="en">
                <a:latin typeface="Roboto Light"/>
                <a:ea typeface="Roboto Light"/>
                <a:cs typeface="Roboto Light"/>
                <a:sym typeface="Roboto Light"/>
              </a:rPr>
              <a:t>. </a:t>
            </a:r>
            <a:endParaRPr>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a:latin typeface="Roboto Light"/>
                <a:ea typeface="Roboto Light"/>
                <a:cs typeface="Roboto Light"/>
                <a:sym typeface="Roboto Light"/>
              </a:rPr>
              <a:t>Must be able to encrypt / decrypt quickly</a:t>
            </a:r>
            <a:endParaRPr>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a:latin typeface="Roboto"/>
                <a:ea typeface="Roboto"/>
                <a:cs typeface="Roboto"/>
                <a:sym typeface="Roboto"/>
              </a:rPr>
              <a:t>Tools: </a:t>
            </a:r>
            <a:endParaRPr>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a:latin typeface="Roboto Light"/>
                <a:ea typeface="Roboto Light"/>
                <a:cs typeface="Roboto Light"/>
                <a:sym typeface="Roboto Light"/>
              </a:rPr>
              <a:t>Using AES in combination with RSA to protect communications on the web with TLS</a:t>
            </a:r>
            <a:endParaRPr>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a:latin typeface="Roboto Light"/>
                <a:ea typeface="Roboto Light"/>
                <a:cs typeface="Roboto Light"/>
                <a:sym typeface="Roboto Light"/>
              </a:rPr>
              <a:t>Using SSH to encrypt remote shell sessions</a:t>
            </a:r>
            <a:endParaRPr>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5950" y="742950"/>
            <a:ext cx="5603060" cy="3682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120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Ensuring Authenticity </a:t>
            </a:r>
            <a:endParaRPr/>
          </a:p>
        </p:txBody>
      </p:sp>
      <p:sp>
        <p:nvSpPr>
          <p:cNvPr id="2210" name="Google Shape;2210;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With </a:t>
            </a:r>
            <a:r>
              <a:rPr lang="en">
                <a:solidFill>
                  <a:srgbClr val="1C4587"/>
                </a:solidFill>
              </a:rPr>
              <a:t>authenticity</a:t>
            </a:r>
            <a:r>
              <a:rPr lang="en">
                <a:solidFill>
                  <a:schemeClr val="dk1"/>
                </a:solidFill>
              </a:rPr>
              <a:t>, a user can verify the identity of a data source.</a:t>
            </a:r>
            <a:endParaRPr i="1"/>
          </a:p>
        </p:txBody>
      </p:sp>
      <p:sp>
        <p:nvSpPr>
          <p:cNvPr id="2211" name="Google Shape;2211;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12" name="Google Shape;2212;p119"/>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457200" lvl="0" indent="457200" algn="l" rtl="0">
              <a:spcBef>
                <a:spcPts val="0"/>
              </a:spcBef>
              <a:spcAft>
                <a:spcPts val="0"/>
              </a:spcAft>
              <a:buNone/>
            </a:pPr>
            <a:endParaRPr/>
          </a:p>
          <a:p>
            <a:pPr marL="457200" lvl="0" indent="457200" algn="l" rtl="0">
              <a:spcBef>
                <a:spcPts val="800"/>
              </a:spcBef>
              <a:spcAft>
                <a:spcPts val="0"/>
              </a:spcAft>
              <a:buNone/>
            </a:pPr>
            <a:r>
              <a:rPr lang="en" sz="1800"/>
              <a:t>Attackers can send encrypted data claiming to be someone they’re not</a:t>
            </a:r>
            <a:endParaRPr sz="1800"/>
          </a:p>
          <a:p>
            <a:pPr marL="0" lvl="0" indent="0" algn="l" rtl="0">
              <a:spcBef>
                <a:spcPts val="800"/>
              </a:spcBef>
              <a:spcAft>
                <a:spcPts val="0"/>
              </a:spcAft>
              <a:buNone/>
            </a:pPr>
            <a:r>
              <a:rPr lang="en" sz="1800"/>
              <a:t>		 Encryption will provide little protection in these cases. </a:t>
            </a:r>
            <a:endParaRPr sz="1800"/>
          </a:p>
          <a:p>
            <a:pPr marL="0" lvl="0" indent="0" algn="l" rtl="0">
              <a:spcBef>
                <a:spcPts val="800"/>
              </a:spcBef>
              <a:spcAft>
                <a:spcPts val="0"/>
              </a:spcAft>
              <a:buNone/>
            </a:pPr>
            <a:endParaRPr sz="1800"/>
          </a:p>
          <a:p>
            <a:pPr marL="0" lvl="0" indent="0" algn="l" rtl="0">
              <a:spcBef>
                <a:spcPts val="800"/>
              </a:spcBef>
              <a:spcAft>
                <a:spcPts val="0"/>
              </a:spcAft>
              <a:buNone/>
            </a:pPr>
            <a:r>
              <a:rPr lang="en" sz="1800"/>
              <a:t>With the use of asymmetric cryptography, digital signatures are the main tool used to verify the authenticity of a message. Then, we can ensure:</a:t>
            </a:r>
            <a:endParaRPr sz="1800"/>
          </a:p>
          <a:p>
            <a:pPr marL="0" lvl="0" indent="0" algn="l" rtl="0">
              <a:spcBef>
                <a:spcPts val="800"/>
              </a:spcBef>
              <a:spcAft>
                <a:spcPts val="0"/>
              </a:spcAft>
              <a:buNone/>
            </a:pPr>
            <a:r>
              <a:rPr lang="en" sz="1800"/>
              <a:t>	</a:t>
            </a:r>
            <a:endParaRPr sz="1800"/>
          </a:p>
          <a:p>
            <a:pPr marL="0" lvl="0" indent="0" algn="l" rtl="0">
              <a:spcBef>
                <a:spcPts val="0"/>
              </a:spcBef>
              <a:spcAft>
                <a:spcPts val="0"/>
              </a:spcAft>
              <a:buNone/>
            </a:pPr>
            <a:r>
              <a:rPr lang="en" sz="1800"/>
              <a:t>                  Emails came from the claimed sender.</a:t>
            </a:r>
            <a:endParaRPr sz="1800"/>
          </a:p>
          <a:p>
            <a:pPr marL="0" lvl="0" indent="0" algn="l" rtl="0">
              <a:spcBef>
                <a:spcPts val="0"/>
              </a:spcBef>
              <a:spcAft>
                <a:spcPts val="0"/>
              </a:spcAft>
              <a:buNone/>
            </a:pPr>
            <a:r>
              <a:rPr lang="en" sz="1800"/>
              <a:t>	</a:t>
            </a:r>
            <a:endParaRPr sz="1800"/>
          </a:p>
          <a:p>
            <a:pPr marL="0" lvl="0" indent="0" algn="l" rtl="0">
              <a:spcBef>
                <a:spcPts val="0"/>
              </a:spcBef>
              <a:spcAft>
                <a:spcPts val="0"/>
              </a:spcAft>
              <a:buNone/>
            </a:pPr>
            <a:r>
              <a:rPr lang="en" sz="1800"/>
              <a:t>		  </a:t>
            </a:r>
            <a:endParaRPr sz="1800"/>
          </a:p>
          <a:p>
            <a:pPr marL="457200" lvl="0" indent="457200" algn="l" rtl="0">
              <a:spcBef>
                <a:spcPts val="0"/>
              </a:spcBef>
              <a:spcAft>
                <a:spcPts val="0"/>
              </a:spcAft>
              <a:buNone/>
            </a:pPr>
            <a:r>
              <a:rPr lang="en" sz="1800"/>
              <a:t>Downloaded files come from the correct server. </a:t>
            </a:r>
            <a:endParaRPr sz="1800"/>
          </a:p>
          <a:p>
            <a:pPr marL="0" lvl="0" indent="0" algn="l" rtl="0">
              <a:spcBef>
                <a:spcPts val="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r>
              <a:rPr lang="en"/>
              <a:t> </a:t>
            </a:r>
            <a:endParaRPr/>
          </a:p>
        </p:txBody>
      </p:sp>
      <p:pic>
        <p:nvPicPr>
          <p:cNvPr id="2213" name="Google Shape;2213;p119"/>
          <p:cNvPicPr preferRelativeResize="0"/>
          <p:nvPr/>
        </p:nvPicPr>
        <p:blipFill>
          <a:blip r:embed="rId3">
            <a:alphaModFix/>
          </a:blip>
          <a:stretch>
            <a:fillRect/>
          </a:stretch>
        </p:blipFill>
        <p:spPr>
          <a:xfrm>
            <a:off x="399941" y="1483451"/>
            <a:ext cx="918875" cy="887750"/>
          </a:xfrm>
          <a:prstGeom prst="rect">
            <a:avLst/>
          </a:prstGeom>
          <a:noFill/>
          <a:ln>
            <a:noFill/>
          </a:ln>
        </p:spPr>
      </p:pic>
      <p:pic>
        <p:nvPicPr>
          <p:cNvPr id="2214" name="Google Shape;2214;p119"/>
          <p:cNvPicPr preferRelativeResize="0"/>
          <p:nvPr/>
        </p:nvPicPr>
        <p:blipFill>
          <a:blip r:embed="rId4">
            <a:alphaModFix/>
          </a:blip>
          <a:stretch>
            <a:fillRect/>
          </a:stretch>
        </p:blipFill>
        <p:spPr>
          <a:xfrm>
            <a:off x="551800" y="4152946"/>
            <a:ext cx="767026" cy="671590"/>
          </a:xfrm>
          <a:prstGeom prst="rect">
            <a:avLst/>
          </a:prstGeom>
          <a:noFill/>
          <a:ln>
            <a:noFill/>
          </a:ln>
        </p:spPr>
      </p:pic>
      <p:pic>
        <p:nvPicPr>
          <p:cNvPr id="2215" name="Google Shape;2215;p119"/>
          <p:cNvPicPr preferRelativeResize="0"/>
          <p:nvPr/>
        </p:nvPicPr>
        <p:blipFill>
          <a:blip r:embed="rId5">
            <a:alphaModFix/>
          </a:blip>
          <a:stretch>
            <a:fillRect/>
          </a:stretch>
        </p:blipFill>
        <p:spPr>
          <a:xfrm>
            <a:off x="245585" y="3471258"/>
            <a:ext cx="1118751" cy="4993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Ensuring Integrity </a:t>
            </a:r>
            <a:endParaRPr/>
          </a:p>
        </p:txBody>
      </p:sp>
      <p:sp>
        <p:nvSpPr>
          <p:cNvPr id="2221" name="Google Shape;2221;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need to know that the data we are sharing is the </a:t>
            </a:r>
            <a:r>
              <a:rPr lang="en">
                <a:solidFill>
                  <a:srgbClr val="274E13"/>
                </a:solidFill>
              </a:rPr>
              <a:t>correct</a:t>
            </a:r>
            <a:r>
              <a:rPr lang="en" i="1"/>
              <a:t> </a:t>
            </a:r>
            <a:r>
              <a:rPr lang="en"/>
              <a:t>information.</a:t>
            </a:r>
            <a:endParaRPr/>
          </a:p>
        </p:txBody>
      </p:sp>
      <p:sp>
        <p:nvSpPr>
          <p:cNvPr id="2222" name="Google Shape;2222;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3" name="Google Shape;2223;p12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		Hashing can be used to verify the integrity of data by:</a:t>
            </a:r>
            <a:endParaRPr sz="1800"/>
          </a:p>
          <a:p>
            <a:pPr marL="457200" lvl="0" indent="457200" algn="l" rtl="0">
              <a:spcBef>
                <a:spcPts val="800"/>
              </a:spcBef>
              <a:spcAft>
                <a:spcPts val="0"/>
              </a:spcAft>
              <a:buNone/>
            </a:pPr>
            <a:r>
              <a:rPr lang="en" sz="1800">
                <a:latin typeface="Roboto Light"/>
                <a:ea typeface="Roboto Light"/>
                <a:cs typeface="Roboto Light"/>
                <a:sym typeface="Roboto Light"/>
              </a:rPr>
              <a:t>Verifying that a file downloaded from a server  is in fact the file on the </a:t>
            </a:r>
            <a:endParaRPr sz="1800">
              <a:latin typeface="Roboto Light"/>
              <a:ea typeface="Roboto Light"/>
              <a:cs typeface="Roboto Light"/>
              <a:sym typeface="Roboto Light"/>
            </a:endParaRPr>
          </a:p>
          <a:p>
            <a:pPr marL="457200" lvl="0" indent="457200" algn="l" rtl="0">
              <a:spcBef>
                <a:spcPts val="0"/>
              </a:spcBef>
              <a:spcAft>
                <a:spcPts val="0"/>
              </a:spcAft>
              <a:buNone/>
            </a:pPr>
            <a:r>
              <a:rPr lang="en" sz="1800">
                <a:latin typeface="Roboto Light"/>
                <a:ea typeface="Roboto Light"/>
                <a:cs typeface="Roboto Light"/>
                <a:sym typeface="Roboto Light"/>
              </a:rPr>
              <a:t>server, </a:t>
            </a:r>
            <a:r>
              <a:rPr lang="en" sz="1800">
                <a:solidFill>
                  <a:srgbClr val="990000"/>
                </a:solidFill>
                <a:latin typeface="Roboto Light"/>
                <a:ea typeface="Roboto Light"/>
                <a:cs typeface="Roboto Light"/>
                <a:sym typeface="Roboto Light"/>
              </a:rPr>
              <a:t>as opposed to an attacker intercepting and modifying the file.</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marL="457200" lvl="0" indent="457200" algn="l" rtl="0">
              <a:spcBef>
                <a:spcPts val="800"/>
              </a:spcBef>
              <a:spcAft>
                <a:spcPts val="0"/>
              </a:spcAft>
              <a:buNone/>
            </a:pPr>
            <a:r>
              <a:rPr lang="en" sz="1800">
                <a:latin typeface="Roboto Light"/>
                <a:ea typeface="Roboto Light"/>
                <a:cs typeface="Roboto Light"/>
                <a:sym typeface="Roboto Light"/>
              </a:rPr>
              <a:t>Verifying that data has made it across the wire without corruption. </a:t>
            </a:r>
            <a:endParaRPr sz="1800">
              <a:latin typeface="Roboto Light"/>
              <a:ea typeface="Roboto Light"/>
              <a:cs typeface="Roboto Light"/>
              <a:sym typeface="Roboto Light"/>
            </a:endParaRPr>
          </a:p>
          <a:p>
            <a:pPr marL="457200" lvl="0" indent="457200" algn="l" rtl="0">
              <a:spcBef>
                <a:spcPts val="800"/>
              </a:spcBef>
              <a:spcAft>
                <a:spcPts val="0"/>
              </a:spcAft>
              <a:buNone/>
            </a:pPr>
            <a:endParaRPr sz="1800">
              <a:latin typeface="Roboto Light"/>
              <a:ea typeface="Roboto Light"/>
              <a:cs typeface="Roboto Light"/>
              <a:sym typeface="Roboto Light"/>
            </a:endParaRPr>
          </a:p>
          <a:p>
            <a:pPr marL="457200" lvl="0" indent="457200" algn="l" rtl="0">
              <a:spcBef>
                <a:spcPts val="800"/>
              </a:spcBef>
              <a:spcAft>
                <a:spcPts val="800"/>
              </a:spcAft>
              <a:buNone/>
            </a:pPr>
            <a:endParaRPr sz="1800">
              <a:latin typeface="Roboto Light"/>
              <a:ea typeface="Roboto Light"/>
              <a:cs typeface="Roboto Light"/>
              <a:sym typeface="Roboto Light"/>
            </a:endParaRPr>
          </a:p>
        </p:txBody>
      </p:sp>
      <p:pic>
        <p:nvPicPr>
          <p:cNvPr id="2224" name="Google Shape;2224;p120"/>
          <p:cNvPicPr preferRelativeResize="0"/>
          <p:nvPr/>
        </p:nvPicPr>
        <p:blipFill>
          <a:blip r:embed="rId3">
            <a:alphaModFix/>
          </a:blip>
          <a:stretch>
            <a:fillRect/>
          </a:stretch>
        </p:blipFill>
        <p:spPr>
          <a:xfrm>
            <a:off x="136825" y="1101275"/>
            <a:ext cx="1370703" cy="1370703"/>
          </a:xfrm>
          <a:prstGeom prst="rect">
            <a:avLst/>
          </a:prstGeom>
          <a:noFill/>
          <a:ln>
            <a:noFill/>
          </a:ln>
        </p:spPr>
      </p:pic>
      <p:sp>
        <p:nvSpPr>
          <p:cNvPr id="2225" name="Google Shape;2225;p120"/>
          <p:cNvSpPr/>
          <p:nvPr/>
        </p:nvSpPr>
        <p:spPr>
          <a:xfrm>
            <a:off x="244188" y="2929588"/>
            <a:ext cx="1536900" cy="15294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ctr" rtl="0">
              <a:spcBef>
                <a:spcPts val="0"/>
              </a:spcBef>
              <a:spcAft>
                <a:spcPts val="0"/>
              </a:spcAft>
              <a:buNone/>
            </a:pPr>
            <a:r>
              <a:rPr lang="en" sz="1600">
                <a:solidFill>
                  <a:schemeClr val="lt1"/>
                </a:solidFill>
                <a:latin typeface="Roboto"/>
                <a:ea typeface="Roboto"/>
                <a:cs typeface="Roboto"/>
                <a:sym typeface="Roboto"/>
              </a:rPr>
              <a:t>Client requests data from a server </a:t>
            </a:r>
            <a:endParaRPr sz="1600">
              <a:solidFill>
                <a:schemeClr val="lt1"/>
              </a:solidFill>
              <a:latin typeface="Roboto"/>
              <a:ea typeface="Roboto"/>
              <a:cs typeface="Roboto"/>
              <a:sym typeface="Roboto"/>
            </a:endParaRPr>
          </a:p>
          <a:p>
            <a:pPr marL="0" lvl="0" indent="0" algn="l" rtl="0">
              <a:spcBef>
                <a:spcPts val="0"/>
              </a:spcBef>
              <a:spcAft>
                <a:spcPts val="0"/>
              </a:spcAft>
              <a:buNone/>
            </a:pPr>
            <a:endParaRPr/>
          </a:p>
        </p:txBody>
      </p:sp>
      <p:sp>
        <p:nvSpPr>
          <p:cNvPr id="2226" name="Google Shape;2226;p120"/>
          <p:cNvSpPr/>
          <p:nvPr/>
        </p:nvSpPr>
        <p:spPr>
          <a:xfrm flipH="1">
            <a:off x="1780834" y="2929622"/>
            <a:ext cx="1536900" cy="1529400"/>
          </a:xfrm>
          <a:prstGeom prst="round2DiagRect">
            <a:avLst>
              <a:gd name="adj1" fmla="val 0"/>
              <a:gd name="adj2" fmla="val 17764"/>
            </a:avLst>
          </a:prstGeom>
          <a:solidFill>
            <a:srgbClr val="0E65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ctr" rtl="0">
              <a:spcBef>
                <a:spcPts val="0"/>
              </a:spcBef>
              <a:spcAft>
                <a:spcPts val="0"/>
              </a:spcAft>
              <a:buNone/>
            </a:pPr>
            <a:endParaRPr sz="1200">
              <a:solidFill>
                <a:schemeClr val="lt1"/>
              </a:solidFill>
              <a:latin typeface="Roboto"/>
              <a:ea typeface="Roboto"/>
              <a:cs typeface="Roboto"/>
              <a:sym typeface="Roboto"/>
            </a:endParaRPr>
          </a:p>
          <a:p>
            <a:pPr marL="0" lvl="0" indent="0" algn="ctr" rtl="0">
              <a:spcBef>
                <a:spcPts val="0"/>
              </a:spcBef>
              <a:spcAft>
                <a:spcPts val="0"/>
              </a:spcAft>
              <a:buNone/>
            </a:pPr>
            <a:r>
              <a:rPr lang="en" sz="1600">
                <a:solidFill>
                  <a:schemeClr val="lt1"/>
                </a:solidFill>
                <a:latin typeface="Roboto"/>
                <a:ea typeface="Roboto"/>
                <a:cs typeface="Roboto"/>
                <a:sym typeface="Roboto"/>
              </a:rPr>
              <a:t>Server sends  the hash digest of data to the client </a:t>
            </a:r>
            <a:endParaRPr sz="1600">
              <a:solidFill>
                <a:schemeClr val="lt1"/>
              </a:solidFill>
              <a:latin typeface="Roboto"/>
              <a:ea typeface="Roboto"/>
              <a:cs typeface="Roboto"/>
              <a:sym typeface="Roboto"/>
            </a:endParaRPr>
          </a:p>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l" rtl="0">
              <a:spcBef>
                <a:spcPts val="0"/>
              </a:spcBef>
              <a:spcAft>
                <a:spcPts val="0"/>
              </a:spcAft>
              <a:buNone/>
            </a:pPr>
            <a:endParaRPr/>
          </a:p>
        </p:txBody>
      </p:sp>
      <p:grpSp>
        <p:nvGrpSpPr>
          <p:cNvPr id="2227" name="Google Shape;2227;p120"/>
          <p:cNvGrpSpPr/>
          <p:nvPr/>
        </p:nvGrpSpPr>
        <p:grpSpPr>
          <a:xfrm>
            <a:off x="1628826" y="3484041"/>
            <a:ext cx="362547" cy="420147"/>
            <a:chOff x="4858109" y="2631368"/>
            <a:chExt cx="316442" cy="315000"/>
          </a:xfrm>
        </p:grpSpPr>
        <p:sp>
          <p:nvSpPr>
            <p:cNvPr id="2228" name="Google Shape;2228;p120"/>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sp>
        <p:nvSpPr>
          <p:cNvPr id="2230" name="Google Shape;2230;p120"/>
          <p:cNvSpPr/>
          <p:nvPr/>
        </p:nvSpPr>
        <p:spPr>
          <a:xfrm>
            <a:off x="3317732" y="2929642"/>
            <a:ext cx="1536900" cy="1529400"/>
          </a:xfrm>
          <a:prstGeom prst="round2DiagRect">
            <a:avLst>
              <a:gd name="adj1" fmla="val 0"/>
              <a:gd name="adj2" fmla="val 17764"/>
            </a:avLst>
          </a:prstGeom>
          <a:solidFill>
            <a:srgbClr val="0C58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ctr" rtl="0">
              <a:spcBef>
                <a:spcPts val="0"/>
              </a:spcBef>
              <a:spcAft>
                <a:spcPts val="0"/>
              </a:spcAft>
              <a:buNone/>
            </a:pPr>
            <a:endParaRPr sz="1200">
              <a:solidFill>
                <a:schemeClr val="lt1"/>
              </a:solidFill>
              <a:latin typeface="Roboto"/>
              <a:ea typeface="Roboto"/>
              <a:cs typeface="Roboto"/>
              <a:sym typeface="Roboto"/>
            </a:endParaRPr>
          </a:p>
          <a:p>
            <a:pPr marL="0" lvl="0" indent="0" algn="ctr" rtl="0">
              <a:spcBef>
                <a:spcPts val="0"/>
              </a:spcBef>
              <a:spcAft>
                <a:spcPts val="0"/>
              </a:spcAft>
              <a:buNone/>
            </a:pPr>
            <a:r>
              <a:rPr lang="en" sz="1600">
                <a:solidFill>
                  <a:schemeClr val="lt1"/>
                </a:solidFill>
                <a:latin typeface="Roboto"/>
                <a:ea typeface="Roboto"/>
                <a:cs typeface="Roboto"/>
                <a:sym typeface="Roboto"/>
              </a:rPr>
              <a:t>Server sends the requested data</a:t>
            </a:r>
            <a:endParaRPr sz="1600">
              <a:solidFill>
                <a:schemeClr val="lt1"/>
              </a:solidFill>
              <a:latin typeface="Roboto"/>
              <a:ea typeface="Roboto"/>
              <a:cs typeface="Roboto"/>
              <a:sym typeface="Roboto"/>
            </a:endParaRPr>
          </a:p>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l" rtl="0">
              <a:spcBef>
                <a:spcPts val="0"/>
              </a:spcBef>
              <a:spcAft>
                <a:spcPts val="0"/>
              </a:spcAft>
              <a:buNone/>
            </a:pPr>
            <a:endParaRPr/>
          </a:p>
        </p:txBody>
      </p:sp>
      <p:grpSp>
        <p:nvGrpSpPr>
          <p:cNvPr id="2231" name="Google Shape;2231;p120"/>
          <p:cNvGrpSpPr/>
          <p:nvPr/>
        </p:nvGrpSpPr>
        <p:grpSpPr>
          <a:xfrm>
            <a:off x="3123813" y="3484041"/>
            <a:ext cx="362547" cy="420147"/>
            <a:chOff x="4858109" y="2631368"/>
            <a:chExt cx="316442" cy="315000"/>
          </a:xfrm>
        </p:grpSpPr>
        <p:sp>
          <p:nvSpPr>
            <p:cNvPr id="2232" name="Google Shape;2232;p120"/>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sp>
        <p:nvSpPr>
          <p:cNvPr id="2234" name="Google Shape;2234;p120"/>
          <p:cNvSpPr/>
          <p:nvPr/>
        </p:nvSpPr>
        <p:spPr>
          <a:xfrm flipH="1">
            <a:off x="4854475" y="2929642"/>
            <a:ext cx="2022600" cy="15294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ctr" rtl="0">
              <a:spcBef>
                <a:spcPts val="0"/>
              </a:spcBef>
              <a:spcAft>
                <a:spcPts val="0"/>
              </a:spcAft>
              <a:buNone/>
            </a:pPr>
            <a:endParaRPr sz="1200">
              <a:solidFill>
                <a:schemeClr val="lt1"/>
              </a:solidFill>
              <a:latin typeface="Roboto"/>
              <a:ea typeface="Roboto"/>
              <a:cs typeface="Roboto"/>
              <a:sym typeface="Roboto"/>
            </a:endParaRPr>
          </a:p>
          <a:p>
            <a:pPr marL="0" lvl="0" indent="0" algn="ctr" rtl="0">
              <a:spcBef>
                <a:spcPts val="0"/>
              </a:spcBef>
              <a:spcAft>
                <a:spcPts val="0"/>
              </a:spcAft>
              <a:buNone/>
            </a:pPr>
            <a:r>
              <a:rPr lang="en" sz="1600">
                <a:solidFill>
                  <a:schemeClr val="lt1"/>
                </a:solidFill>
                <a:latin typeface="Roboto"/>
                <a:ea typeface="Roboto"/>
                <a:cs typeface="Roboto"/>
                <a:sym typeface="Roboto"/>
              </a:rPr>
              <a:t>Server hashes data received and compares to digest from server </a:t>
            </a:r>
            <a:endParaRPr sz="1600">
              <a:solidFill>
                <a:schemeClr val="lt1"/>
              </a:solidFill>
              <a:latin typeface="Roboto"/>
              <a:ea typeface="Roboto"/>
              <a:cs typeface="Roboto"/>
              <a:sym typeface="Roboto"/>
            </a:endParaRPr>
          </a:p>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l" rtl="0">
              <a:spcBef>
                <a:spcPts val="0"/>
              </a:spcBef>
              <a:spcAft>
                <a:spcPts val="0"/>
              </a:spcAft>
              <a:buNone/>
            </a:pPr>
            <a:endParaRPr/>
          </a:p>
        </p:txBody>
      </p:sp>
      <p:grpSp>
        <p:nvGrpSpPr>
          <p:cNvPr id="2235" name="Google Shape;2235;p120"/>
          <p:cNvGrpSpPr/>
          <p:nvPr/>
        </p:nvGrpSpPr>
        <p:grpSpPr>
          <a:xfrm>
            <a:off x="4653865" y="3484041"/>
            <a:ext cx="362547" cy="420147"/>
            <a:chOff x="4858109" y="2631368"/>
            <a:chExt cx="316442" cy="315000"/>
          </a:xfrm>
        </p:grpSpPr>
        <p:sp>
          <p:nvSpPr>
            <p:cNvPr id="2236" name="Google Shape;2236;p120"/>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sp>
        <p:nvSpPr>
          <p:cNvPr id="2238" name="Google Shape;2238;p120"/>
          <p:cNvSpPr/>
          <p:nvPr/>
        </p:nvSpPr>
        <p:spPr>
          <a:xfrm>
            <a:off x="6877217" y="2929642"/>
            <a:ext cx="2022600" cy="1529400"/>
          </a:xfrm>
          <a:prstGeom prst="round2DiagRect">
            <a:avLst>
              <a:gd name="adj1" fmla="val 0"/>
              <a:gd name="adj2" fmla="val 17764"/>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ctr" rtl="0">
              <a:spcBef>
                <a:spcPts val="0"/>
              </a:spcBef>
              <a:spcAft>
                <a:spcPts val="0"/>
              </a:spcAft>
              <a:buNone/>
            </a:pPr>
            <a:endParaRPr sz="1300">
              <a:solidFill>
                <a:schemeClr val="lt1"/>
              </a:solidFill>
              <a:latin typeface="Roboto"/>
              <a:ea typeface="Roboto"/>
              <a:cs typeface="Roboto"/>
              <a:sym typeface="Roboto"/>
            </a:endParaRPr>
          </a:p>
          <a:p>
            <a:pPr marL="0" lvl="0" indent="0" algn="ctr" rtl="0">
              <a:spcBef>
                <a:spcPts val="0"/>
              </a:spcBef>
              <a:spcAft>
                <a:spcPts val="0"/>
              </a:spcAft>
              <a:buNone/>
            </a:pPr>
            <a:endParaRPr sz="1300">
              <a:solidFill>
                <a:schemeClr val="lt1"/>
              </a:solidFill>
              <a:latin typeface="Roboto"/>
              <a:ea typeface="Roboto"/>
              <a:cs typeface="Roboto"/>
              <a:sym typeface="Roboto"/>
            </a:endParaRPr>
          </a:p>
          <a:p>
            <a:pPr marL="0" lvl="0" indent="0" algn="ctr" rtl="0">
              <a:spcBef>
                <a:spcPts val="0"/>
              </a:spcBef>
              <a:spcAft>
                <a:spcPts val="0"/>
              </a:spcAft>
              <a:buNone/>
            </a:pPr>
            <a:endParaRPr sz="1300">
              <a:solidFill>
                <a:schemeClr val="lt1"/>
              </a:solidFill>
              <a:latin typeface="Roboto"/>
              <a:ea typeface="Roboto"/>
              <a:cs typeface="Roboto"/>
              <a:sym typeface="Roboto"/>
            </a:endParaRPr>
          </a:p>
          <a:p>
            <a:pPr marL="0" lvl="0" indent="0" algn="ctr" rtl="0">
              <a:spcBef>
                <a:spcPts val="0"/>
              </a:spcBef>
              <a:spcAft>
                <a:spcPts val="0"/>
              </a:spcAft>
              <a:buNone/>
            </a:pPr>
            <a:r>
              <a:rPr lang="en" sz="1600">
                <a:solidFill>
                  <a:schemeClr val="lt1"/>
                </a:solidFill>
                <a:latin typeface="Roboto"/>
                <a:ea typeface="Roboto"/>
                <a:cs typeface="Roboto"/>
                <a:sym typeface="Roboto"/>
              </a:rPr>
              <a:t>If digest matches, the data hasn’t been corrupted</a:t>
            </a:r>
            <a:endParaRPr sz="1600">
              <a:solidFill>
                <a:schemeClr val="lt1"/>
              </a:solidFill>
              <a:latin typeface="Roboto"/>
              <a:ea typeface="Roboto"/>
              <a:cs typeface="Roboto"/>
              <a:sym typeface="Roboto"/>
            </a:endParaRPr>
          </a:p>
          <a:p>
            <a:pPr marL="0" lvl="0" indent="0" algn="ctr" rtl="0">
              <a:spcBef>
                <a:spcPts val="0"/>
              </a:spcBef>
              <a:spcAft>
                <a:spcPts val="0"/>
              </a:spcAft>
              <a:buNone/>
            </a:pPr>
            <a:endParaRPr sz="1200">
              <a:solidFill>
                <a:schemeClr val="lt1"/>
              </a:solidFill>
              <a:latin typeface="Roboto"/>
              <a:ea typeface="Roboto"/>
              <a:cs typeface="Roboto"/>
              <a:sym typeface="Roboto"/>
            </a:endParaRPr>
          </a:p>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ctr" rtl="0">
              <a:spcBef>
                <a:spcPts val="0"/>
              </a:spcBef>
              <a:spcAft>
                <a:spcPts val="0"/>
              </a:spcAft>
              <a:buNone/>
            </a:pPr>
            <a:endParaRPr>
              <a:solidFill>
                <a:schemeClr val="lt1"/>
              </a:solidFill>
              <a:latin typeface="Roboto"/>
              <a:ea typeface="Roboto"/>
              <a:cs typeface="Roboto"/>
              <a:sym typeface="Roboto"/>
            </a:endParaRPr>
          </a:p>
          <a:p>
            <a:pPr marL="0" lvl="0" indent="0" algn="l" rtl="0">
              <a:spcBef>
                <a:spcPts val="0"/>
              </a:spcBef>
              <a:spcAft>
                <a:spcPts val="0"/>
              </a:spcAft>
              <a:buNone/>
            </a:pPr>
            <a:endParaRPr/>
          </a:p>
        </p:txBody>
      </p:sp>
      <p:grpSp>
        <p:nvGrpSpPr>
          <p:cNvPr id="2239" name="Google Shape;2239;p120"/>
          <p:cNvGrpSpPr/>
          <p:nvPr/>
        </p:nvGrpSpPr>
        <p:grpSpPr>
          <a:xfrm>
            <a:off x="6768368" y="3484041"/>
            <a:ext cx="362547" cy="420147"/>
            <a:chOff x="4858109" y="2631368"/>
            <a:chExt cx="316442" cy="315000"/>
          </a:xfrm>
        </p:grpSpPr>
        <p:sp>
          <p:nvSpPr>
            <p:cNvPr id="2240" name="Google Shape;2240;p120"/>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0"/>
            <p:cNvSpPr/>
            <p:nvPr/>
          </p:nvSpPr>
          <p:spPr>
            <a:xfrm>
              <a:off x="4858109" y="2739300"/>
              <a:ext cx="239100" cy="99000"/>
            </a:xfrm>
            <a:prstGeom prst="rightArrow">
              <a:avLst>
                <a:gd name="adj1" fmla="val 32020"/>
                <a:gd name="adj2" fmla="val 6697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Ensuring Non-Repudiation</a:t>
            </a:r>
            <a:endParaRPr/>
          </a:p>
        </p:txBody>
      </p:sp>
      <p:sp>
        <p:nvSpPr>
          <p:cNvPr id="2247" name="Google Shape;2247;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Ensuring that a message is inextricably linked to a sender. </a:t>
            </a:r>
            <a:endParaRPr/>
          </a:p>
        </p:txBody>
      </p:sp>
      <p:sp>
        <p:nvSpPr>
          <p:cNvPr id="2248" name="Google Shape;2248;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49" name="Google Shape;2249;p121"/>
          <p:cNvSpPr txBox="1">
            <a:spLocks noGrp="1"/>
          </p:cNvSpPr>
          <p:nvPr>
            <p:ph type="body" idx="3"/>
          </p:nvPr>
        </p:nvSpPr>
        <p:spPr>
          <a:xfrm>
            <a:off x="0"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br>
              <a:rPr lang="en" sz="1800"/>
            </a:br>
            <a:r>
              <a:rPr lang="en" sz="1800"/>
              <a:t>If Bob sent a nasty memo to an entire department, non-repudiation ensures that he can’t scapegoat someone else. </a:t>
            </a:r>
            <a:endParaRPr sz="1800"/>
          </a:p>
        </p:txBody>
      </p:sp>
      <p:pic>
        <p:nvPicPr>
          <p:cNvPr id="2250" name="Google Shape;2250;p121"/>
          <p:cNvPicPr preferRelativeResize="0"/>
          <p:nvPr/>
        </p:nvPicPr>
        <p:blipFill>
          <a:blip r:embed="rId3">
            <a:alphaModFix/>
          </a:blip>
          <a:stretch>
            <a:fillRect/>
          </a:stretch>
        </p:blipFill>
        <p:spPr>
          <a:xfrm rot="1270717">
            <a:off x="3233278" y="2337200"/>
            <a:ext cx="1739668" cy="1816449"/>
          </a:xfrm>
          <a:prstGeom prst="rect">
            <a:avLst/>
          </a:prstGeom>
          <a:noFill/>
          <a:ln>
            <a:noFill/>
          </a:ln>
        </p:spPr>
      </p:pic>
      <p:pic>
        <p:nvPicPr>
          <p:cNvPr id="2251" name="Google Shape;2251;p121"/>
          <p:cNvPicPr preferRelativeResize="0"/>
          <p:nvPr/>
        </p:nvPicPr>
        <p:blipFill>
          <a:blip r:embed="rId4">
            <a:alphaModFix/>
          </a:blip>
          <a:stretch>
            <a:fillRect/>
          </a:stretch>
        </p:blipFill>
        <p:spPr>
          <a:xfrm>
            <a:off x="630551" y="2125225"/>
            <a:ext cx="1920750" cy="2240401"/>
          </a:xfrm>
          <a:prstGeom prst="rect">
            <a:avLst/>
          </a:prstGeom>
          <a:noFill/>
          <a:ln>
            <a:noFill/>
          </a:ln>
        </p:spPr>
      </p:pic>
      <p:pic>
        <p:nvPicPr>
          <p:cNvPr id="2252" name="Google Shape;2252;p121"/>
          <p:cNvPicPr preferRelativeResize="0"/>
          <p:nvPr/>
        </p:nvPicPr>
        <p:blipFill>
          <a:blip r:embed="rId5">
            <a:alphaModFix/>
          </a:blip>
          <a:stretch>
            <a:fillRect/>
          </a:stretch>
        </p:blipFill>
        <p:spPr>
          <a:xfrm>
            <a:off x="6028425" y="2557415"/>
            <a:ext cx="2278426" cy="16619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marL="0" lvl="0" indent="0" algn="l" rtl="0">
              <a:spcBef>
                <a:spcPts val="0"/>
              </a:spcBef>
              <a:spcAft>
                <a:spcPts val="0"/>
              </a:spcAft>
              <a:buNone/>
            </a:pPr>
            <a:endParaRPr/>
          </a:p>
        </p:txBody>
      </p:sp>
      <p:sp>
        <p:nvSpPr>
          <p:cNvPr id="2041" name="Google Shape;2041;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2042" name="Google Shape;2042;p10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43" name="Google Shape;2043;p105"/>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SzPts val="1800"/>
              <a:buFont typeface="Roboto Light"/>
              <a:buChar char="☐"/>
            </a:pPr>
            <a:r>
              <a:rPr lang="en" sz="1800">
                <a:solidFill>
                  <a:schemeClr val="dk1"/>
                </a:solidFill>
                <a:latin typeface="Roboto Light"/>
                <a:ea typeface="Roboto Light"/>
                <a:cs typeface="Roboto Light"/>
                <a:sym typeface="Roboto Light"/>
              </a:rPr>
              <a:t>Articulate the goals of cryptography.</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Discuss modern encryption standard, particularly AES.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Differentiate between substitution and transposition ciphers.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Explain how textual data can be represented in binary, octal, and hex.</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Determine the output of the XOR operation given two input bitstreams.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Compare and contrast symmetric and asymmetric cryptography</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Use OpenSSL to encrypt data with a symmetric key. </a:t>
            </a:r>
            <a:endParaRPr sz="1800">
              <a:solidFill>
                <a:schemeClr val="dk1"/>
              </a:solidFill>
              <a:latin typeface="Roboto Light"/>
              <a:ea typeface="Roboto Light"/>
              <a:cs typeface="Roboto Light"/>
              <a:sym typeface="Roboto Light"/>
            </a:endParaRPr>
          </a:p>
          <a:p>
            <a:pPr marL="457200" lvl="0" indent="0" algn="l" rtl="0">
              <a:spcBef>
                <a:spcPts val="800"/>
              </a:spcBef>
              <a:spcAft>
                <a:spcPts val="800"/>
              </a:spcAft>
              <a:buNone/>
            </a:pPr>
            <a:endParaRPr/>
          </a:p>
        </p:txBody>
      </p:sp>
      <p:sp>
        <p:nvSpPr>
          <p:cNvPr id="2044" name="Google Shape;2044;p105"/>
          <p:cNvSpPr/>
          <p:nvPr/>
        </p:nvSpPr>
        <p:spPr>
          <a:xfrm>
            <a:off x="457575" y="1284250"/>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5"/>
          <p:cNvSpPr/>
          <p:nvPr/>
        </p:nvSpPr>
        <p:spPr>
          <a:xfrm>
            <a:off x="457575" y="1827425"/>
            <a:ext cx="286500" cy="299700"/>
          </a:xfrm>
          <a:prstGeom prst="bevel">
            <a:avLst>
              <a:gd name="adj" fmla="val 12500"/>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5"/>
          <p:cNvSpPr/>
          <p:nvPr/>
        </p:nvSpPr>
        <p:spPr>
          <a:xfrm>
            <a:off x="457575" y="2334500"/>
            <a:ext cx="286500" cy="299700"/>
          </a:xfrm>
          <a:prstGeom prst="bevel">
            <a:avLst>
              <a:gd name="adj" fmla="val 12500"/>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5"/>
          <p:cNvSpPr/>
          <p:nvPr/>
        </p:nvSpPr>
        <p:spPr>
          <a:xfrm>
            <a:off x="457575" y="2828863"/>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5"/>
          <p:cNvSpPr/>
          <p:nvPr/>
        </p:nvSpPr>
        <p:spPr>
          <a:xfrm>
            <a:off x="457575" y="3372038"/>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5"/>
          <p:cNvSpPr/>
          <p:nvPr/>
        </p:nvSpPr>
        <p:spPr>
          <a:xfrm>
            <a:off x="457575" y="3872763"/>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05"/>
          <p:cNvSpPr/>
          <p:nvPr/>
        </p:nvSpPr>
        <p:spPr>
          <a:xfrm>
            <a:off x="457575" y="4394700"/>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mage result for encrypti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857250"/>
            <a:ext cx="3151585" cy="3151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101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22"/>
          <p:cNvSpPr txBox="1">
            <a:spLocks noGrp="1"/>
          </p:cNvSpPr>
          <p:nvPr>
            <p:ph type="title"/>
          </p:nvPr>
        </p:nvSpPr>
        <p:spPr>
          <a:xfrm>
            <a:off x="2533325" y="934650"/>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Today’s de facto standard of symmetric key algorithm is AES. </a:t>
            </a:r>
            <a:endParaRPr sz="3000" dirty="0"/>
          </a:p>
          <a:p>
            <a:pPr marL="0" lvl="0" indent="0" algn="l" rtl="0">
              <a:spcBef>
                <a:spcPts val="0"/>
              </a:spcBef>
              <a:spcAft>
                <a:spcPts val="0"/>
              </a:spcAft>
              <a:buNone/>
            </a:pPr>
            <a:endParaRPr sz="3000" dirty="0"/>
          </a:p>
          <a:p>
            <a:pPr marL="0" lvl="0" indent="0" algn="l" rtl="0">
              <a:spcBef>
                <a:spcPts val="0"/>
              </a:spcBef>
              <a:spcAft>
                <a:spcPts val="0"/>
              </a:spcAft>
              <a:buNone/>
            </a:pPr>
            <a:r>
              <a:rPr lang="en" sz="3000" dirty="0">
                <a:latin typeface="Roboto Light"/>
                <a:ea typeface="Roboto Light"/>
                <a:cs typeface="Roboto Light"/>
                <a:sym typeface="Roboto Light"/>
              </a:rPr>
              <a:t>Developed through community collaboration led by the</a:t>
            </a:r>
            <a:r>
              <a:rPr lang="en" sz="3000" dirty="0"/>
              <a:t> </a:t>
            </a:r>
            <a:r>
              <a:rPr lang="en" sz="3400" b="1" dirty="0">
                <a:latin typeface="EB Garamond"/>
                <a:ea typeface="EB Garamond"/>
                <a:cs typeface="EB Garamond"/>
                <a:sym typeface="EB Garamond"/>
              </a:rPr>
              <a:t>National Institute of Standards and Technology</a:t>
            </a:r>
            <a:r>
              <a:rPr lang="en" sz="3400" dirty="0">
                <a:latin typeface="EB Garamond"/>
                <a:ea typeface="EB Garamond"/>
                <a:cs typeface="EB Garamond"/>
                <a:sym typeface="EB Garamond"/>
              </a:rPr>
              <a:t>.</a:t>
            </a:r>
            <a:r>
              <a:rPr lang="en" sz="3400" dirty="0">
                <a:latin typeface="Times New Roman"/>
                <a:ea typeface="Times New Roman"/>
                <a:cs typeface="Times New Roman"/>
                <a:sym typeface="Times New Roman"/>
              </a:rPr>
              <a:t> </a:t>
            </a:r>
            <a:endParaRPr sz="3400" dirty="0">
              <a:latin typeface="Times New Roman"/>
              <a:ea typeface="Times New Roman"/>
              <a:cs typeface="Times New Roman"/>
              <a:sym typeface="Times New Roman"/>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258" name="Google Shape;2258;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12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264" name="Google Shape;2264;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65" name="Google Shape;2265;p12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DES Death March</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research the NIST competition model then answering the corresponding questions.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r>
              <a:rPr lang="en"/>
              <a:t>Instructions sent via Slack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12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1" name="Google Shape;2271;p124"/>
          <p:cNvSpPr txBox="1"/>
          <p:nvPr/>
        </p:nvSpPr>
        <p:spPr>
          <a:xfrm>
            <a:off x="2482800" y="3594600"/>
            <a:ext cx="4178400" cy="70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90000"/>
                </a:solidFill>
                <a:latin typeface="Roboto Mono"/>
                <a:ea typeface="Roboto Mono"/>
                <a:cs typeface="Roboto Mono"/>
                <a:sym typeface="Roboto Mono"/>
              </a:rPr>
              <a:t>DES Death March</a:t>
            </a:r>
            <a:endParaRPr sz="3000">
              <a:solidFill>
                <a:srgbClr val="990000"/>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Checkpoint:</a:t>
            </a:r>
            <a:endParaRPr>
              <a:solidFill>
                <a:schemeClr val="dk1"/>
              </a:solidFill>
            </a:endParaRPr>
          </a:p>
          <a:p>
            <a:pPr marL="0" lvl="0" indent="0" algn="l" rtl="0">
              <a:spcBef>
                <a:spcPts val="0"/>
              </a:spcBef>
              <a:spcAft>
                <a:spcPts val="0"/>
              </a:spcAft>
              <a:buNone/>
            </a:pPr>
            <a:endParaRPr/>
          </a:p>
        </p:txBody>
      </p:sp>
      <p:sp>
        <p:nvSpPr>
          <p:cNvPr id="2277" name="Google Shape;2277;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2278" name="Google Shape;2278;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9" name="Google Shape;2279;p125"/>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SzPts val="1800"/>
              <a:buFont typeface="Roboto Light"/>
              <a:buChar char="☐"/>
            </a:pPr>
            <a:r>
              <a:rPr lang="en" sz="1800">
                <a:solidFill>
                  <a:schemeClr val="dk1"/>
                </a:solidFill>
                <a:latin typeface="Roboto Light"/>
                <a:ea typeface="Roboto Light"/>
                <a:cs typeface="Roboto Light"/>
                <a:sym typeface="Roboto Light"/>
              </a:rPr>
              <a:t>Articulate the goals of cryptography.</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Discuss modern encryption standard, particularly AES.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Differentiate between substitution and transposition ciphers.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Explain how textual data can be represented in binary, octal, and hex.</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Determine the output of the XOR operation given two input bitstreams.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Compare and contrast symmetric and asymmetric cryptography</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Use OpenSSL to encrypt data with a symmetric key. </a:t>
            </a:r>
            <a:endParaRPr sz="1800">
              <a:solidFill>
                <a:schemeClr val="dk1"/>
              </a:solidFill>
              <a:latin typeface="Roboto Light"/>
              <a:ea typeface="Roboto Light"/>
              <a:cs typeface="Roboto Light"/>
              <a:sym typeface="Roboto Light"/>
            </a:endParaRPr>
          </a:p>
          <a:p>
            <a:pPr marL="457200" lvl="0" indent="0" algn="l" rtl="0">
              <a:spcBef>
                <a:spcPts val="800"/>
              </a:spcBef>
              <a:spcAft>
                <a:spcPts val="800"/>
              </a:spcAft>
              <a:buNone/>
            </a:pPr>
            <a:endParaRPr/>
          </a:p>
        </p:txBody>
      </p:sp>
      <p:sp>
        <p:nvSpPr>
          <p:cNvPr id="2280" name="Google Shape;2280;p125"/>
          <p:cNvSpPr/>
          <p:nvPr/>
        </p:nvSpPr>
        <p:spPr>
          <a:xfrm>
            <a:off x="457575" y="1284250"/>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5"/>
          <p:cNvSpPr/>
          <p:nvPr/>
        </p:nvSpPr>
        <p:spPr>
          <a:xfrm>
            <a:off x="457575" y="1827425"/>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25"/>
          <p:cNvSpPr/>
          <p:nvPr/>
        </p:nvSpPr>
        <p:spPr>
          <a:xfrm>
            <a:off x="457575" y="2334500"/>
            <a:ext cx="286500" cy="299700"/>
          </a:xfrm>
          <a:prstGeom prst="bevel">
            <a:avLst>
              <a:gd name="adj" fmla="val 12500"/>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25"/>
          <p:cNvSpPr/>
          <p:nvPr/>
        </p:nvSpPr>
        <p:spPr>
          <a:xfrm>
            <a:off x="457575" y="2828863"/>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25"/>
          <p:cNvSpPr/>
          <p:nvPr/>
        </p:nvSpPr>
        <p:spPr>
          <a:xfrm>
            <a:off x="457575" y="3372038"/>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25"/>
          <p:cNvSpPr/>
          <p:nvPr/>
        </p:nvSpPr>
        <p:spPr>
          <a:xfrm>
            <a:off x="457575" y="3872763"/>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25"/>
          <p:cNvSpPr/>
          <p:nvPr/>
        </p:nvSpPr>
        <p:spPr>
          <a:xfrm>
            <a:off x="457575" y="4394700"/>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0"/>
        <p:cNvGrpSpPr/>
        <p:nvPr/>
      </p:nvGrpSpPr>
      <p:grpSpPr>
        <a:xfrm>
          <a:off x="0" y="0"/>
          <a:ext cx="0" cy="0"/>
          <a:chOff x="0" y="0"/>
          <a:chExt cx="0" cy="0"/>
        </a:xfrm>
      </p:grpSpPr>
      <p:sp>
        <p:nvSpPr>
          <p:cNvPr id="2291" name="Google Shape;2291;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Key Concept of Cryptography </a:t>
            </a:r>
            <a:endParaRPr/>
          </a:p>
        </p:txBody>
      </p:sp>
      <p:sp>
        <p:nvSpPr>
          <p:cNvPr id="2292" name="Google Shape;2292;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3" name="Google Shape;2293;p126"/>
          <p:cNvSpPr txBox="1">
            <a:spLocks noGrp="1"/>
          </p:cNvSpPr>
          <p:nvPr>
            <p:ph type="body" idx="3"/>
          </p:nvPr>
        </p:nvSpPr>
        <p:spPr>
          <a:xfrm>
            <a:off x="175" y="3286525"/>
            <a:ext cx="9144000" cy="1619700"/>
          </a:xfrm>
          <a:prstGeom prst="rect">
            <a:avLst/>
          </a:prstGeom>
        </p:spPr>
        <p:txBody>
          <a:bodyPr spcFirstLastPara="1" wrap="square" lIns="457200" tIns="0" rIns="457200" bIns="914400" anchor="t" anchorCtr="0">
            <a:noAutofit/>
          </a:bodyPr>
          <a:lstStyle/>
          <a:p>
            <a:pPr marL="0" lvl="0" indent="0" algn="ctr" rtl="0">
              <a:spcBef>
                <a:spcPts val="0"/>
              </a:spcBef>
              <a:spcAft>
                <a:spcPts val="0"/>
              </a:spcAft>
              <a:buNone/>
            </a:pPr>
            <a:r>
              <a:rPr lang="en" sz="2400">
                <a:latin typeface="Roboto Light"/>
                <a:ea typeface="Roboto Light"/>
                <a:cs typeface="Roboto Light"/>
                <a:sym typeface="Roboto Light"/>
              </a:rPr>
              <a:t>A </a:t>
            </a:r>
            <a:r>
              <a:rPr lang="en" sz="2400"/>
              <a:t>key</a:t>
            </a:r>
            <a:r>
              <a:rPr lang="en" sz="2400">
                <a:latin typeface="Roboto Light"/>
                <a:ea typeface="Roboto Light"/>
                <a:cs typeface="Roboto Light"/>
                <a:sym typeface="Roboto Light"/>
              </a:rPr>
              <a:t> the piece of information / parameter that specifies </a:t>
            </a:r>
            <a:endParaRPr sz="2400">
              <a:latin typeface="Roboto Light"/>
              <a:ea typeface="Roboto Light"/>
              <a:cs typeface="Roboto Light"/>
              <a:sym typeface="Roboto Light"/>
            </a:endParaRPr>
          </a:p>
          <a:p>
            <a:pPr marL="0" lvl="0" indent="0" algn="ctr" rtl="0">
              <a:spcBef>
                <a:spcPts val="800"/>
              </a:spcBef>
              <a:spcAft>
                <a:spcPts val="0"/>
              </a:spcAft>
              <a:buNone/>
            </a:pPr>
            <a:r>
              <a:rPr lang="en" sz="2400">
                <a:latin typeface="Roboto Light"/>
                <a:ea typeface="Roboto Light"/>
                <a:cs typeface="Roboto Light"/>
                <a:sym typeface="Roboto Light"/>
              </a:rPr>
              <a:t>how </a:t>
            </a:r>
            <a:r>
              <a:rPr lang="en" sz="2400"/>
              <a:t>plaintext</a:t>
            </a:r>
            <a:r>
              <a:rPr lang="en" sz="2400">
                <a:latin typeface="Roboto Light"/>
                <a:ea typeface="Roboto Light"/>
                <a:cs typeface="Roboto Light"/>
                <a:sym typeface="Roboto Light"/>
              </a:rPr>
              <a:t> should be transformed into </a:t>
            </a:r>
            <a:r>
              <a:rPr lang="en" sz="2400"/>
              <a:t>ciphertext</a:t>
            </a:r>
            <a:r>
              <a:rPr lang="en" sz="2400">
                <a:latin typeface="Roboto Light"/>
                <a:ea typeface="Roboto Light"/>
                <a:cs typeface="Roboto Light"/>
                <a:sym typeface="Roboto Light"/>
              </a:rPr>
              <a:t> </a:t>
            </a:r>
            <a:endParaRPr sz="2400">
              <a:latin typeface="Roboto Light"/>
              <a:ea typeface="Roboto Light"/>
              <a:cs typeface="Roboto Light"/>
              <a:sym typeface="Roboto Light"/>
            </a:endParaRPr>
          </a:p>
          <a:p>
            <a:pPr marL="0" lvl="0" indent="0" algn="ctr" rtl="0">
              <a:spcBef>
                <a:spcPts val="800"/>
              </a:spcBef>
              <a:spcAft>
                <a:spcPts val="800"/>
              </a:spcAft>
              <a:buNone/>
            </a:pPr>
            <a:r>
              <a:rPr lang="en" sz="2400">
                <a:latin typeface="Roboto Light"/>
                <a:ea typeface="Roboto Light"/>
                <a:cs typeface="Roboto Light"/>
                <a:sym typeface="Roboto Light"/>
              </a:rPr>
              <a:t>and vice versa. </a:t>
            </a:r>
            <a:endParaRPr sz="2400">
              <a:latin typeface="Roboto Light"/>
              <a:ea typeface="Roboto Light"/>
              <a:cs typeface="Roboto Light"/>
              <a:sym typeface="Roboto Light"/>
            </a:endParaRPr>
          </a:p>
        </p:txBody>
      </p:sp>
      <p:pic>
        <p:nvPicPr>
          <p:cNvPr id="2294" name="Google Shape;2294;p126"/>
          <p:cNvPicPr preferRelativeResize="0"/>
          <p:nvPr/>
        </p:nvPicPr>
        <p:blipFill>
          <a:blip r:embed="rId3">
            <a:alphaModFix/>
          </a:blip>
          <a:stretch>
            <a:fillRect/>
          </a:stretch>
        </p:blipFill>
        <p:spPr>
          <a:xfrm>
            <a:off x="2775800" y="1668225"/>
            <a:ext cx="806124" cy="766950"/>
          </a:xfrm>
          <a:prstGeom prst="rect">
            <a:avLst/>
          </a:prstGeom>
          <a:noFill/>
          <a:ln>
            <a:noFill/>
          </a:ln>
          <a:effectLst>
            <a:outerShdw blurRad="57150" dist="19050" dir="5400000" algn="bl" rotWithShape="0">
              <a:srgbClr val="000000">
                <a:alpha val="50000"/>
              </a:srgbClr>
            </a:outerShdw>
          </a:effectLst>
        </p:spPr>
      </p:pic>
      <p:pic>
        <p:nvPicPr>
          <p:cNvPr id="2295" name="Google Shape;2295;p126"/>
          <p:cNvPicPr preferRelativeResize="0"/>
          <p:nvPr/>
        </p:nvPicPr>
        <p:blipFill>
          <a:blip r:embed="rId3">
            <a:alphaModFix/>
          </a:blip>
          <a:stretch>
            <a:fillRect/>
          </a:stretch>
        </p:blipFill>
        <p:spPr>
          <a:xfrm>
            <a:off x="5322400" y="1668218"/>
            <a:ext cx="806124" cy="766958"/>
          </a:xfrm>
          <a:prstGeom prst="rect">
            <a:avLst/>
          </a:prstGeom>
          <a:noFill/>
          <a:ln>
            <a:noFill/>
          </a:ln>
          <a:effectLst>
            <a:outerShdw blurRad="57150" dist="19050" dir="5400000" algn="bl" rotWithShape="0">
              <a:srgbClr val="000000">
                <a:alpha val="50000"/>
              </a:srgbClr>
            </a:outerShdw>
          </a:effectLst>
        </p:spPr>
      </p:pic>
      <p:sp>
        <p:nvSpPr>
          <p:cNvPr id="2296" name="Google Shape;2296;p126"/>
          <p:cNvSpPr/>
          <p:nvPr/>
        </p:nvSpPr>
        <p:spPr>
          <a:xfrm>
            <a:off x="593875" y="1397550"/>
            <a:ext cx="1816200" cy="13083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a:ea typeface="Roboto"/>
                <a:cs typeface="Roboto"/>
                <a:sym typeface="Roboto"/>
              </a:rPr>
              <a:t>Readable Message, File or Data</a:t>
            </a:r>
            <a:endParaRPr sz="2200">
              <a:latin typeface="Roboto"/>
              <a:ea typeface="Roboto"/>
              <a:cs typeface="Roboto"/>
              <a:sym typeface="Roboto"/>
            </a:endParaRPr>
          </a:p>
        </p:txBody>
      </p:sp>
      <p:sp>
        <p:nvSpPr>
          <p:cNvPr id="2297" name="Google Shape;2297;p126"/>
          <p:cNvSpPr/>
          <p:nvPr/>
        </p:nvSpPr>
        <p:spPr>
          <a:xfrm>
            <a:off x="6522750" y="1397550"/>
            <a:ext cx="1816200" cy="13083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Roboto"/>
                <a:ea typeface="Roboto"/>
                <a:cs typeface="Roboto"/>
                <a:sym typeface="Roboto"/>
              </a:rPr>
              <a:t>Encrypted Message, File or Data</a:t>
            </a:r>
            <a:endParaRPr sz="2200">
              <a:latin typeface="Roboto"/>
              <a:ea typeface="Roboto"/>
              <a:cs typeface="Roboto"/>
              <a:sym typeface="Roboto"/>
            </a:endParaRPr>
          </a:p>
        </p:txBody>
      </p:sp>
      <p:sp>
        <p:nvSpPr>
          <p:cNvPr id="2298" name="Google Shape;2298;p126"/>
          <p:cNvSpPr txBox="1"/>
          <p:nvPr/>
        </p:nvSpPr>
        <p:spPr>
          <a:xfrm>
            <a:off x="3739500" y="1766775"/>
            <a:ext cx="1425300" cy="6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Key(s)</a:t>
            </a:r>
            <a:endParaRPr sz="2400">
              <a:latin typeface="Roboto"/>
              <a:ea typeface="Roboto"/>
              <a:cs typeface="Roboto"/>
              <a:sym typeface="Roboto"/>
            </a:endParaRPr>
          </a:p>
        </p:txBody>
      </p:sp>
      <p:cxnSp>
        <p:nvCxnSpPr>
          <p:cNvPr id="2299" name="Google Shape;2299;p126"/>
          <p:cNvCxnSpPr/>
          <p:nvPr/>
        </p:nvCxnSpPr>
        <p:spPr>
          <a:xfrm>
            <a:off x="2472025" y="1482950"/>
            <a:ext cx="3922500" cy="0"/>
          </a:xfrm>
          <a:prstGeom prst="straightConnector1">
            <a:avLst/>
          </a:prstGeom>
          <a:noFill/>
          <a:ln w="38100" cap="flat" cmpd="sng">
            <a:solidFill>
              <a:schemeClr val="dk2"/>
            </a:solidFill>
            <a:prstDash val="solid"/>
            <a:round/>
            <a:headEnd type="none" w="med" len="med"/>
            <a:tailEnd type="triangle" w="med" len="med"/>
          </a:ln>
        </p:spPr>
      </p:cxnSp>
      <p:cxnSp>
        <p:nvCxnSpPr>
          <p:cNvPr id="2300" name="Google Shape;2300;p126"/>
          <p:cNvCxnSpPr/>
          <p:nvPr/>
        </p:nvCxnSpPr>
        <p:spPr>
          <a:xfrm rot="10800000">
            <a:off x="2555563" y="2620450"/>
            <a:ext cx="3821700" cy="12600"/>
          </a:xfrm>
          <a:prstGeom prst="straightConnector1">
            <a:avLst/>
          </a:prstGeom>
          <a:noFill/>
          <a:ln w="38100" cap="flat" cmpd="sng">
            <a:solidFill>
              <a:schemeClr val="dk2"/>
            </a:solidFill>
            <a:prstDash val="solid"/>
            <a:round/>
            <a:headEnd type="none" w="med" len="med"/>
            <a:tailEnd type="triangle" w="med" len="med"/>
          </a:ln>
        </p:spPr>
      </p:cxnSp>
      <p:sp>
        <p:nvSpPr>
          <p:cNvPr id="2301" name="Google Shape;2301;p126"/>
          <p:cNvSpPr txBox="1"/>
          <p:nvPr/>
        </p:nvSpPr>
        <p:spPr>
          <a:xfrm>
            <a:off x="593875" y="948150"/>
            <a:ext cx="1816200" cy="44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Plaintext</a:t>
            </a:r>
            <a:endParaRPr sz="2400">
              <a:latin typeface="Roboto"/>
              <a:ea typeface="Roboto"/>
              <a:cs typeface="Roboto"/>
              <a:sym typeface="Roboto"/>
            </a:endParaRPr>
          </a:p>
        </p:txBody>
      </p:sp>
      <p:sp>
        <p:nvSpPr>
          <p:cNvPr id="2302" name="Google Shape;2302;p126"/>
          <p:cNvSpPr txBox="1"/>
          <p:nvPr/>
        </p:nvSpPr>
        <p:spPr>
          <a:xfrm>
            <a:off x="6522750" y="948150"/>
            <a:ext cx="1816200" cy="44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Roboto"/>
                <a:ea typeface="Roboto"/>
                <a:cs typeface="Roboto"/>
                <a:sym typeface="Roboto"/>
              </a:rPr>
              <a:t>Ciphertext</a:t>
            </a:r>
            <a:endParaRPr sz="2400">
              <a:latin typeface="Roboto"/>
              <a:ea typeface="Roboto"/>
              <a:cs typeface="Roboto"/>
              <a:sym typeface="Roboto"/>
            </a:endParaRPr>
          </a:p>
        </p:txBody>
      </p:sp>
      <p:sp>
        <p:nvSpPr>
          <p:cNvPr id="2303" name="Google Shape;2303;p126"/>
          <p:cNvSpPr txBox="1"/>
          <p:nvPr/>
        </p:nvSpPr>
        <p:spPr>
          <a:xfrm>
            <a:off x="3368100" y="1132100"/>
            <a:ext cx="2196600" cy="44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Encryption</a:t>
            </a:r>
            <a:endParaRPr sz="1800">
              <a:latin typeface="Roboto"/>
              <a:ea typeface="Roboto"/>
              <a:cs typeface="Roboto"/>
              <a:sym typeface="Roboto"/>
            </a:endParaRPr>
          </a:p>
        </p:txBody>
      </p:sp>
      <p:sp>
        <p:nvSpPr>
          <p:cNvPr id="2304" name="Google Shape;2304;p126"/>
          <p:cNvSpPr txBox="1"/>
          <p:nvPr/>
        </p:nvSpPr>
        <p:spPr>
          <a:xfrm>
            <a:off x="3368113" y="2557622"/>
            <a:ext cx="2196600" cy="33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Decryption</a:t>
            </a:r>
            <a:endParaRPr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127"/>
          <p:cNvSpPr txBox="1">
            <a:spLocks noGrp="1"/>
          </p:cNvSpPr>
          <p:nvPr>
            <p:ph type="title"/>
          </p:nvPr>
        </p:nvSpPr>
        <p:spPr>
          <a:xfrm>
            <a:off x="2282825" y="1469825"/>
            <a:ext cx="6142200" cy="243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24292E"/>
                </a:solidFill>
                <a:latin typeface="Roboto Light"/>
                <a:ea typeface="Roboto Light"/>
                <a:cs typeface="Roboto Light"/>
                <a:sym typeface="Roboto Light"/>
              </a:rPr>
              <a:t>Do we want an incredibly strong cipher that’s hard to compute and difficult to decrypt?</a:t>
            </a:r>
            <a:endParaRPr sz="2400">
              <a:solidFill>
                <a:srgbClr val="24292E"/>
              </a:solidFill>
              <a:latin typeface="Roboto Light"/>
              <a:ea typeface="Roboto Light"/>
              <a:cs typeface="Roboto Light"/>
              <a:sym typeface="Roboto Light"/>
            </a:endParaRPr>
          </a:p>
          <a:p>
            <a:pPr marL="0" lvl="0" indent="0" algn="ctr" rtl="0">
              <a:spcBef>
                <a:spcPts val="0"/>
              </a:spcBef>
              <a:spcAft>
                <a:spcPts val="0"/>
              </a:spcAft>
              <a:buNone/>
            </a:pPr>
            <a:endParaRPr sz="2400">
              <a:solidFill>
                <a:srgbClr val="24292E"/>
              </a:solidFill>
              <a:latin typeface="Roboto Light"/>
              <a:ea typeface="Roboto Light"/>
              <a:cs typeface="Roboto Light"/>
              <a:sym typeface="Roboto Light"/>
            </a:endParaRPr>
          </a:p>
          <a:p>
            <a:pPr marL="0" lvl="0" indent="0" algn="ctr" rtl="0">
              <a:spcBef>
                <a:spcPts val="0"/>
              </a:spcBef>
              <a:spcAft>
                <a:spcPts val="0"/>
              </a:spcAft>
              <a:buNone/>
            </a:pPr>
            <a:r>
              <a:rPr lang="en" sz="2400">
                <a:solidFill>
                  <a:srgbClr val="24292E"/>
                </a:solidFill>
                <a:latin typeface="Roboto Light"/>
                <a:ea typeface="Roboto Light"/>
                <a:cs typeface="Roboto Light"/>
                <a:sym typeface="Roboto Light"/>
              </a:rPr>
              <a:t>OR</a:t>
            </a:r>
            <a:endParaRPr sz="2400">
              <a:solidFill>
                <a:srgbClr val="24292E"/>
              </a:solidFill>
              <a:latin typeface="Roboto Light"/>
              <a:ea typeface="Roboto Light"/>
              <a:cs typeface="Roboto Light"/>
              <a:sym typeface="Roboto Light"/>
            </a:endParaRPr>
          </a:p>
          <a:p>
            <a:pPr marL="0" lvl="0" indent="0" algn="ctr" rtl="0">
              <a:spcBef>
                <a:spcPts val="0"/>
              </a:spcBef>
              <a:spcAft>
                <a:spcPts val="0"/>
              </a:spcAft>
              <a:buNone/>
            </a:pPr>
            <a:endParaRPr sz="2400">
              <a:solidFill>
                <a:srgbClr val="24292E"/>
              </a:solidFill>
              <a:latin typeface="Roboto Light"/>
              <a:ea typeface="Roboto Light"/>
              <a:cs typeface="Roboto Light"/>
              <a:sym typeface="Roboto Light"/>
            </a:endParaRPr>
          </a:p>
          <a:p>
            <a:pPr marL="0" lvl="0" indent="0" algn="ctr" rtl="0">
              <a:spcBef>
                <a:spcPts val="0"/>
              </a:spcBef>
              <a:spcAft>
                <a:spcPts val="0"/>
              </a:spcAft>
              <a:buNone/>
            </a:pPr>
            <a:r>
              <a:rPr lang="en" sz="2400">
                <a:solidFill>
                  <a:srgbClr val="24292E"/>
                </a:solidFill>
                <a:latin typeface="Roboto Light"/>
                <a:ea typeface="Roboto Light"/>
                <a:cs typeface="Roboto Light"/>
                <a:sym typeface="Roboto Light"/>
              </a:rPr>
              <a:t>Do we prefer an </a:t>
            </a:r>
            <a:r>
              <a:rPr lang="en" sz="2400" i="1">
                <a:solidFill>
                  <a:srgbClr val="24292E"/>
                </a:solidFill>
                <a:latin typeface="Roboto Light"/>
                <a:ea typeface="Roboto Light"/>
                <a:cs typeface="Roboto Light"/>
                <a:sym typeface="Roboto Light"/>
              </a:rPr>
              <a:t>average</a:t>
            </a:r>
            <a:r>
              <a:rPr lang="en" sz="2400">
                <a:solidFill>
                  <a:srgbClr val="24292E"/>
                </a:solidFill>
                <a:latin typeface="Roboto Light"/>
                <a:ea typeface="Roboto Light"/>
                <a:cs typeface="Roboto Light"/>
                <a:sym typeface="Roboto Light"/>
              </a:rPr>
              <a:t> cipher that is faster.</a:t>
            </a:r>
            <a:endParaRPr sz="2400">
              <a:solidFill>
                <a:srgbClr val="24292E"/>
              </a:solidFill>
              <a:latin typeface="Roboto Light"/>
              <a:ea typeface="Roboto Light"/>
              <a:cs typeface="Roboto Light"/>
              <a:sym typeface="Roboto Light"/>
            </a:endParaRPr>
          </a:p>
        </p:txBody>
      </p:sp>
      <p:sp>
        <p:nvSpPr>
          <p:cNvPr id="2310" name="Google Shape;2310;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11" name="Google Shape;2311;p127"/>
          <p:cNvSpPr txBox="1"/>
          <p:nvPr/>
        </p:nvSpPr>
        <p:spPr>
          <a:xfrm>
            <a:off x="2789475" y="984625"/>
            <a:ext cx="4965900" cy="8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Mono"/>
                <a:ea typeface="Roboto Mono"/>
                <a:cs typeface="Roboto Mono"/>
                <a:sym typeface="Roboto Mono"/>
              </a:rPr>
              <a:t>The Cryptography Trade-off</a:t>
            </a:r>
            <a:endParaRPr sz="2400">
              <a:latin typeface="Roboto Mono"/>
              <a:ea typeface="Roboto Mono"/>
              <a:cs typeface="Roboto Mono"/>
              <a:sym typeface="Roboto Mono"/>
            </a:endParaRPr>
          </a:p>
        </p:txBody>
      </p:sp>
      <p:cxnSp>
        <p:nvCxnSpPr>
          <p:cNvPr id="2312" name="Google Shape;2312;p127"/>
          <p:cNvCxnSpPr>
            <a:stCxn id="2311" idx="1"/>
          </p:cNvCxnSpPr>
          <p:nvPr/>
        </p:nvCxnSpPr>
        <p:spPr>
          <a:xfrm>
            <a:off x="2789475" y="1401475"/>
            <a:ext cx="4965900" cy="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12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Ciphers and Keys</a:t>
            </a:r>
            <a:endParaRPr/>
          </a:p>
        </p:txBody>
      </p:sp>
      <p:sp>
        <p:nvSpPr>
          <p:cNvPr id="2318" name="Google Shape;2318;p12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Ceasar Cipher</a:t>
            </a:r>
            <a:endParaRPr/>
          </a:p>
        </p:txBody>
      </p:sp>
      <p:sp>
        <p:nvSpPr>
          <p:cNvPr id="2324" name="Google Shape;2324;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One of the best known historic encryption techniques/</a:t>
            </a:r>
            <a:endParaRPr/>
          </a:p>
        </p:txBody>
      </p:sp>
      <p:sp>
        <p:nvSpPr>
          <p:cNvPr id="2325" name="Google Shape;2325;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26" name="Google Shape;2326;p129"/>
          <p:cNvSpPr txBox="1">
            <a:spLocks noGrp="1"/>
          </p:cNvSpPr>
          <p:nvPr>
            <p:ph type="body" idx="3"/>
          </p:nvPr>
        </p:nvSpPr>
        <p:spPr>
          <a:xfrm>
            <a:off x="175" y="1284250"/>
            <a:ext cx="6735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A simple substitution cipher in which a message is shifted  a number of letters down the alphabet according to a key. </a:t>
            </a:r>
            <a:endParaRPr sz="1800"/>
          </a:p>
          <a:p>
            <a:pPr marL="0" lvl="0" indent="0" algn="l" rtl="0">
              <a:spcBef>
                <a:spcPts val="800"/>
              </a:spcBef>
              <a:spcAft>
                <a:spcPts val="0"/>
              </a:spcAft>
              <a:buNone/>
            </a:pPr>
            <a:endParaRPr/>
          </a:p>
          <a:p>
            <a:pPr marL="0" lvl="0" indent="0" algn="l" rtl="0">
              <a:spcBef>
                <a:spcPts val="800"/>
              </a:spcBef>
              <a:spcAft>
                <a:spcPts val="0"/>
              </a:spcAft>
              <a:buNone/>
            </a:pPr>
            <a:r>
              <a:rPr lang="en" sz="1600" u="sng"/>
              <a:t>Sender: </a:t>
            </a:r>
            <a:endParaRPr sz="1600" u="sng"/>
          </a:p>
          <a:p>
            <a:pPr marL="457200" lvl="0" indent="-330200" algn="l" rtl="0">
              <a:spcBef>
                <a:spcPts val="800"/>
              </a:spcBef>
              <a:spcAft>
                <a:spcPts val="0"/>
              </a:spcAft>
              <a:buSzPts val="1600"/>
              <a:buAutoNum type="arabicPeriod"/>
            </a:pPr>
            <a:r>
              <a:rPr lang="en" sz="1600"/>
              <a:t>Writes a Message</a:t>
            </a:r>
            <a:endParaRPr sz="1600"/>
          </a:p>
          <a:p>
            <a:pPr marL="457200" lvl="0" indent="-330200" algn="l" rtl="0">
              <a:spcBef>
                <a:spcPts val="0"/>
              </a:spcBef>
              <a:spcAft>
                <a:spcPts val="0"/>
              </a:spcAft>
              <a:buSzPts val="1600"/>
              <a:buAutoNum type="arabicPeriod"/>
            </a:pPr>
            <a:r>
              <a:rPr lang="en" sz="1600"/>
              <a:t>Selects a Key</a:t>
            </a:r>
            <a:endParaRPr sz="1600"/>
          </a:p>
          <a:p>
            <a:pPr marL="457200" lvl="0" indent="-330200" algn="l" rtl="0">
              <a:spcBef>
                <a:spcPts val="0"/>
              </a:spcBef>
              <a:spcAft>
                <a:spcPts val="0"/>
              </a:spcAft>
              <a:buSzPts val="1600"/>
              <a:buAutoNum type="arabicPeriod"/>
            </a:pPr>
            <a:r>
              <a:rPr lang="en" sz="1600"/>
              <a:t>Encodes Message</a:t>
            </a:r>
            <a:endParaRPr sz="1600"/>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pic>
        <p:nvPicPr>
          <p:cNvPr id="2327" name="Google Shape;2327;p129"/>
          <p:cNvPicPr preferRelativeResize="0"/>
          <p:nvPr/>
        </p:nvPicPr>
        <p:blipFill>
          <a:blip r:embed="rId3">
            <a:alphaModFix/>
          </a:blip>
          <a:stretch>
            <a:fillRect/>
          </a:stretch>
        </p:blipFill>
        <p:spPr>
          <a:xfrm>
            <a:off x="5831225" y="1750537"/>
            <a:ext cx="1814765" cy="3131661"/>
          </a:xfrm>
          <a:prstGeom prst="rect">
            <a:avLst/>
          </a:prstGeom>
          <a:noFill/>
          <a:ln>
            <a:noFill/>
          </a:ln>
        </p:spPr>
      </p:pic>
      <p:sp>
        <p:nvSpPr>
          <p:cNvPr id="2328" name="Google Shape;2328;p129"/>
          <p:cNvSpPr/>
          <p:nvPr/>
        </p:nvSpPr>
        <p:spPr>
          <a:xfrm>
            <a:off x="7113006" y="675"/>
            <a:ext cx="2031000" cy="1715400"/>
          </a:xfrm>
          <a:prstGeom prst="cloudCallout">
            <a:avLst>
              <a:gd name="adj1" fmla="val -59875"/>
              <a:gd name="adj2" fmla="val 4964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i="1">
                <a:latin typeface="Times New Roman"/>
                <a:ea typeface="Times New Roman"/>
                <a:cs typeface="Times New Roman"/>
                <a:sym typeface="Times New Roman"/>
              </a:rPr>
              <a:t>They Shall Never Crack My Code!</a:t>
            </a:r>
            <a:endParaRPr sz="1800" i="1">
              <a:latin typeface="Times New Roman"/>
              <a:ea typeface="Times New Roman"/>
              <a:cs typeface="Times New Roman"/>
              <a:sym typeface="Times New Roman"/>
            </a:endParaRPr>
          </a:p>
        </p:txBody>
      </p:sp>
      <p:sp>
        <p:nvSpPr>
          <p:cNvPr id="2329" name="Google Shape;2329;p129"/>
          <p:cNvSpPr txBox="1"/>
          <p:nvPr/>
        </p:nvSpPr>
        <p:spPr>
          <a:xfrm>
            <a:off x="2936025" y="2474200"/>
            <a:ext cx="2787300" cy="12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u="sng">
                <a:solidFill>
                  <a:schemeClr val="dk1"/>
                </a:solidFill>
                <a:latin typeface="Roboto"/>
                <a:ea typeface="Roboto"/>
                <a:cs typeface="Roboto"/>
                <a:sym typeface="Roboto"/>
              </a:rPr>
              <a:t>Recipient: </a:t>
            </a:r>
            <a:endParaRPr sz="1600" u="sng">
              <a:solidFill>
                <a:schemeClr val="dk1"/>
              </a:solidFill>
              <a:latin typeface="Roboto"/>
              <a:ea typeface="Roboto"/>
              <a:cs typeface="Roboto"/>
              <a:sym typeface="Roboto"/>
            </a:endParaRPr>
          </a:p>
          <a:p>
            <a:pPr marL="457200" lvl="0" indent="-330200" algn="l" rtl="0">
              <a:spcBef>
                <a:spcPts val="80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Receives Message</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Uses </a:t>
            </a:r>
            <a:r>
              <a:rPr lang="en" sz="1600" i="1">
                <a:solidFill>
                  <a:schemeClr val="dk1"/>
                </a:solidFill>
                <a:latin typeface="Roboto"/>
                <a:ea typeface="Roboto"/>
                <a:cs typeface="Roboto"/>
                <a:sym typeface="Roboto"/>
              </a:rPr>
              <a:t>known </a:t>
            </a:r>
            <a:r>
              <a:rPr lang="en" sz="1600">
                <a:solidFill>
                  <a:schemeClr val="dk1"/>
                </a:solidFill>
                <a:latin typeface="Roboto"/>
                <a:ea typeface="Roboto"/>
                <a:cs typeface="Roboto"/>
                <a:sym typeface="Roboto"/>
              </a:rPr>
              <a:t>Key</a:t>
            </a: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AutoNum type="arabicPeriod"/>
            </a:pPr>
            <a:r>
              <a:rPr lang="en" sz="1600">
                <a:solidFill>
                  <a:schemeClr val="dk1"/>
                </a:solidFill>
                <a:latin typeface="Roboto"/>
                <a:ea typeface="Roboto"/>
                <a:cs typeface="Roboto"/>
                <a:sym typeface="Roboto"/>
              </a:rPr>
              <a:t>Decodes Message</a:t>
            </a:r>
            <a:endParaRPr sz="1600">
              <a:solidFill>
                <a:schemeClr val="dk1"/>
              </a:solidFill>
              <a:latin typeface="Roboto"/>
              <a:ea typeface="Roboto"/>
              <a:cs typeface="Roboto"/>
              <a:sym typeface="Roboto"/>
            </a:endParaRPr>
          </a:p>
          <a:p>
            <a:pPr marL="0" lvl="0" indent="0" algn="l" rtl="0">
              <a:spcBef>
                <a:spcPts val="80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8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the Caesar Cipher Works</a:t>
            </a:r>
            <a:endParaRPr/>
          </a:p>
        </p:txBody>
      </p:sp>
      <p:sp>
        <p:nvSpPr>
          <p:cNvPr id="2335" name="Google Shape;2335;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36" name="Google Shape;2336;p130"/>
          <p:cNvSpPr txBox="1">
            <a:spLocks noGrp="1"/>
          </p:cNvSpPr>
          <p:nvPr>
            <p:ph type="body" idx="3"/>
          </p:nvPr>
        </p:nvSpPr>
        <p:spPr>
          <a:xfrm>
            <a:off x="0" y="3386513"/>
            <a:ext cx="9144000" cy="1184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The Caesar Cipher works by shifting letters a set number (key value) of indices from the original position. </a:t>
            </a:r>
            <a:endParaRPr/>
          </a:p>
          <a:p>
            <a:pPr marL="0" lvl="0" indent="0" algn="l" rtl="0">
              <a:spcBef>
                <a:spcPts val="800"/>
              </a:spcBef>
              <a:spcAft>
                <a:spcPts val="0"/>
              </a:spcAft>
              <a:buNone/>
            </a:pPr>
            <a:r>
              <a:rPr lang="en" sz="1800" u="sng"/>
              <a:t>Example for Key = 2:</a:t>
            </a:r>
            <a:endParaRPr sz="1800" u="sng"/>
          </a:p>
          <a:p>
            <a:pPr marL="0" lvl="0" indent="0" algn="l" rtl="0">
              <a:lnSpc>
                <a:spcPct val="115000"/>
              </a:lnSpc>
              <a:spcBef>
                <a:spcPts val="800"/>
              </a:spcBef>
              <a:spcAft>
                <a:spcPts val="0"/>
              </a:spcAft>
              <a:buClr>
                <a:schemeClr val="dk1"/>
              </a:buClr>
              <a:buSzPts val="1100"/>
              <a:buFont typeface="Arial"/>
              <a:buNone/>
            </a:pPr>
            <a:r>
              <a:rPr lang="en" sz="1800">
                <a:solidFill>
                  <a:schemeClr val="dk1"/>
                </a:solidFill>
              </a:rPr>
              <a:t>“I HID A CAB” → </a:t>
            </a:r>
            <a:r>
              <a:rPr lang="en" sz="1800">
                <a:solidFill>
                  <a:srgbClr val="2F5597"/>
                </a:solidFill>
              </a:rPr>
              <a:t>“K JKF C ECD”</a:t>
            </a:r>
            <a:endParaRPr sz="1800">
              <a:solidFill>
                <a:srgbClr val="2F5597"/>
              </a:solidFil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“A BAD DAD” → </a:t>
            </a:r>
            <a:r>
              <a:rPr lang="en" sz="1800">
                <a:solidFill>
                  <a:srgbClr val="2F5597"/>
                </a:solidFill>
              </a:rPr>
              <a:t>“C DCF FCF”</a:t>
            </a:r>
            <a:endParaRPr sz="1800">
              <a:solidFill>
                <a:srgbClr val="2F5597"/>
              </a:solidFill>
            </a:endParaRPr>
          </a:p>
          <a:p>
            <a:pPr marL="0" lvl="0" indent="0" algn="l" rtl="0">
              <a:spcBef>
                <a:spcPts val="0"/>
              </a:spcBef>
              <a:spcAft>
                <a:spcPts val="800"/>
              </a:spcAft>
              <a:buNone/>
            </a:pPr>
            <a:endParaRPr/>
          </a:p>
        </p:txBody>
      </p:sp>
      <p:sp>
        <p:nvSpPr>
          <p:cNvPr id="2337" name="Google Shape;2337;p130"/>
          <p:cNvSpPr/>
          <p:nvPr/>
        </p:nvSpPr>
        <p:spPr>
          <a:xfrm>
            <a:off x="693675"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A</a:t>
            </a:r>
            <a:endParaRPr sz="3600">
              <a:latin typeface="Roboto Light"/>
              <a:ea typeface="Roboto Light"/>
              <a:cs typeface="Roboto Light"/>
              <a:sym typeface="Roboto Light"/>
            </a:endParaRPr>
          </a:p>
        </p:txBody>
      </p:sp>
      <p:sp>
        <p:nvSpPr>
          <p:cNvPr id="2338" name="Google Shape;2338;p130"/>
          <p:cNvSpPr/>
          <p:nvPr/>
        </p:nvSpPr>
        <p:spPr>
          <a:xfrm>
            <a:off x="1444131"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B</a:t>
            </a:r>
            <a:endParaRPr sz="3600">
              <a:latin typeface="Roboto Light"/>
              <a:ea typeface="Roboto Light"/>
              <a:cs typeface="Roboto Light"/>
              <a:sym typeface="Roboto Light"/>
            </a:endParaRPr>
          </a:p>
        </p:txBody>
      </p:sp>
      <p:sp>
        <p:nvSpPr>
          <p:cNvPr id="2339" name="Google Shape;2339;p130"/>
          <p:cNvSpPr/>
          <p:nvPr/>
        </p:nvSpPr>
        <p:spPr>
          <a:xfrm>
            <a:off x="2194588"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C</a:t>
            </a:r>
            <a:endParaRPr sz="3600">
              <a:latin typeface="Roboto Light"/>
              <a:ea typeface="Roboto Light"/>
              <a:cs typeface="Roboto Light"/>
              <a:sym typeface="Roboto Light"/>
            </a:endParaRPr>
          </a:p>
        </p:txBody>
      </p:sp>
      <p:sp>
        <p:nvSpPr>
          <p:cNvPr id="2340" name="Google Shape;2340;p130"/>
          <p:cNvSpPr/>
          <p:nvPr/>
        </p:nvSpPr>
        <p:spPr>
          <a:xfrm>
            <a:off x="2945044"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D</a:t>
            </a:r>
            <a:endParaRPr sz="3600">
              <a:latin typeface="Roboto Light"/>
              <a:ea typeface="Roboto Light"/>
              <a:cs typeface="Roboto Light"/>
              <a:sym typeface="Roboto Light"/>
            </a:endParaRPr>
          </a:p>
        </p:txBody>
      </p:sp>
      <p:sp>
        <p:nvSpPr>
          <p:cNvPr id="2341" name="Google Shape;2341;p130"/>
          <p:cNvSpPr/>
          <p:nvPr/>
        </p:nvSpPr>
        <p:spPr>
          <a:xfrm>
            <a:off x="3695501"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E</a:t>
            </a:r>
            <a:endParaRPr sz="3600">
              <a:latin typeface="Roboto Light"/>
              <a:ea typeface="Roboto Light"/>
              <a:cs typeface="Roboto Light"/>
              <a:sym typeface="Roboto Light"/>
            </a:endParaRPr>
          </a:p>
        </p:txBody>
      </p:sp>
      <p:sp>
        <p:nvSpPr>
          <p:cNvPr id="2342" name="Google Shape;2342;p130"/>
          <p:cNvSpPr/>
          <p:nvPr/>
        </p:nvSpPr>
        <p:spPr>
          <a:xfrm>
            <a:off x="4445957"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F</a:t>
            </a:r>
            <a:endParaRPr sz="3600">
              <a:latin typeface="Roboto Light"/>
              <a:ea typeface="Roboto Light"/>
              <a:cs typeface="Roboto Light"/>
              <a:sym typeface="Roboto Light"/>
            </a:endParaRPr>
          </a:p>
        </p:txBody>
      </p:sp>
      <p:sp>
        <p:nvSpPr>
          <p:cNvPr id="2343" name="Google Shape;2343;p130"/>
          <p:cNvSpPr/>
          <p:nvPr/>
        </p:nvSpPr>
        <p:spPr>
          <a:xfrm>
            <a:off x="5196414"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G</a:t>
            </a:r>
            <a:endParaRPr sz="3600">
              <a:latin typeface="Roboto Light"/>
              <a:ea typeface="Roboto Light"/>
              <a:cs typeface="Roboto Light"/>
              <a:sym typeface="Roboto Light"/>
            </a:endParaRPr>
          </a:p>
        </p:txBody>
      </p:sp>
      <p:sp>
        <p:nvSpPr>
          <p:cNvPr id="2344" name="Google Shape;2344;p130"/>
          <p:cNvSpPr/>
          <p:nvPr/>
        </p:nvSpPr>
        <p:spPr>
          <a:xfrm>
            <a:off x="5946870"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H</a:t>
            </a:r>
            <a:endParaRPr sz="3600">
              <a:latin typeface="Roboto Light"/>
              <a:ea typeface="Roboto Light"/>
              <a:cs typeface="Roboto Light"/>
              <a:sym typeface="Roboto Light"/>
            </a:endParaRPr>
          </a:p>
        </p:txBody>
      </p:sp>
      <p:sp>
        <p:nvSpPr>
          <p:cNvPr id="2345" name="Google Shape;2345;p130"/>
          <p:cNvSpPr/>
          <p:nvPr/>
        </p:nvSpPr>
        <p:spPr>
          <a:xfrm>
            <a:off x="6697327"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I</a:t>
            </a:r>
            <a:endParaRPr sz="3600">
              <a:latin typeface="Roboto Light"/>
              <a:ea typeface="Roboto Light"/>
              <a:cs typeface="Roboto Light"/>
              <a:sym typeface="Roboto Light"/>
            </a:endParaRPr>
          </a:p>
        </p:txBody>
      </p:sp>
      <p:sp>
        <p:nvSpPr>
          <p:cNvPr id="2346" name="Google Shape;2346;p130"/>
          <p:cNvSpPr/>
          <p:nvPr/>
        </p:nvSpPr>
        <p:spPr>
          <a:xfrm>
            <a:off x="7447783" y="1097275"/>
            <a:ext cx="750300" cy="6306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J</a:t>
            </a:r>
            <a:endParaRPr sz="3600">
              <a:latin typeface="Roboto Light"/>
              <a:ea typeface="Roboto Light"/>
              <a:cs typeface="Roboto Light"/>
              <a:sym typeface="Roboto Light"/>
            </a:endParaRPr>
          </a:p>
        </p:txBody>
      </p:sp>
      <p:sp>
        <p:nvSpPr>
          <p:cNvPr id="2347" name="Google Shape;2347;p130"/>
          <p:cNvSpPr/>
          <p:nvPr/>
        </p:nvSpPr>
        <p:spPr>
          <a:xfrm>
            <a:off x="693675"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A</a:t>
            </a:r>
            <a:endParaRPr sz="3600">
              <a:latin typeface="Roboto Light"/>
              <a:ea typeface="Roboto Light"/>
              <a:cs typeface="Roboto Light"/>
              <a:sym typeface="Roboto Light"/>
            </a:endParaRPr>
          </a:p>
        </p:txBody>
      </p:sp>
      <p:sp>
        <p:nvSpPr>
          <p:cNvPr id="2348" name="Google Shape;2348;p130"/>
          <p:cNvSpPr/>
          <p:nvPr/>
        </p:nvSpPr>
        <p:spPr>
          <a:xfrm>
            <a:off x="1444131"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B</a:t>
            </a:r>
            <a:endParaRPr sz="3600">
              <a:latin typeface="Roboto Light"/>
              <a:ea typeface="Roboto Light"/>
              <a:cs typeface="Roboto Light"/>
              <a:sym typeface="Roboto Light"/>
            </a:endParaRPr>
          </a:p>
        </p:txBody>
      </p:sp>
      <p:sp>
        <p:nvSpPr>
          <p:cNvPr id="2349" name="Google Shape;2349;p130"/>
          <p:cNvSpPr/>
          <p:nvPr/>
        </p:nvSpPr>
        <p:spPr>
          <a:xfrm>
            <a:off x="2194588"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C</a:t>
            </a:r>
            <a:endParaRPr sz="3600">
              <a:latin typeface="Roboto Light"/>
              <a:ea typeface="Roboto Light"/>
              <a:cs typeface="Roboto Light"/>
              <a:sym typeface="Roboto Light"/>
            </a:endParaRPr>
          </a:p>
        </p:txBody>
      </p:sp>
      <p:sp>
        <p:nvSpPr>
          <p:cNvPr id="2350" name="Google Shape;2350;p130"/>
          <p:cNvSpPr/>
          <p:nvPr/>
        </p:nvSpPr>
        <p:spPr>
          <a:xfrm>
            <a:off x="2945044"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D</a:t>
            </a:r>
            <a:endParaRPr sz="3600">
              <a:latin typeface="Roboto Light"/>
              <a:ea typeface="Roboto Light"/>
              <a:cs typeface="Roboto Light"/>
              <a:sym typeface="Roboto Light"/>
            </a:endParaRPr>
          </a:p>
        </p:txBody>
      </p:sp>
      <p:sp>
        <p:nvSpPr>
          <p:cNvPr id="2351" name="Google Shape;2351;p130"/>
          <p:cNvSpPr/>
          <p:nvPr/>
        </p:nvSpPr>
        <p:spPr>
          <a:xfrm>
            <a:off x="3695501"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E</a:t>
            </a:r>
            <a:endParaRPr sz="3600">
              <a:latin typeface="Roboto Light"/>
              <a:ea typeface="Roboto Light"/>
              <a:cs typeface="Roboto Light"/>
              <a:sym typeface="Roboto Light"/>
            </a:endParaRPr>
          </a:p>
        </p:txBody>
      </p:sp>
      <p:sp>
        <p:nvSpPr>
          <p:cNvPr id="2352" name="Google Shape;2352;p130"/>
          <p:cNvSpPr/>
          <p:nvPr/>
        </p:nvSpPr>
        <p:spPr>
          <a:xfrm>
            <a:off x="4445957"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F</a:t>
            </a:r>
            <a:endParaRPr sz="3600">
              <a:latin typeface="Roboto Light"/>
              <a:ea typeface="Roboto Light"/>
              <a:cs typeface="Roboto Light"/>
              <a:sym typeface="Roboto Light"/>
            </a:endParaRPr>
          </a:p>
        </p:txBody>
      </p:sp>
      <p:sp>
        <p:nvSpPr>
          <p:cNvPr id="2353" name="Google Shape;2353;p130"/>
          <p:cNvSpPr/>
          <p:nvPr/>
        </p:nvSpPr>
        <p:spPr>
          <a:xfrm>
            <a:off x="5196414"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G</a:t>
            </a:r>
            <a:endParaRPr sz="3600">
              <a:latin typeface="Roboto Light"/>
              <a:ea typeface="Roboto Light"/>
              <a:cs typeface="Roboto Light"/>
              <a:sym typeface="Roboto Light"/>
            </a:endParaRPr>
          </a:p>
        </p:txBody>
      </p:sp>
      <p:sp>
        <p:nvSpPr>
          <p:cNvPr id="2354" name="Google Shape;2354;p130"/>
          <p:cNvSpPr/>
          <p:nvPr/>
        </p:nvSpPr>
        <p:spPr>
          <a:xfrm>
            <a:off x="5946870"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H</a:t>
            </a:r>
            <a:endParaRPr sz="3600">
              <a:latin typeface="Roboto Light"/>
              <a:ea typeface="Roboto Light"/>
              <a:cs typeface="Roboto Light"/>
              <a:sym typeface="Roboto Light"/>
            </a:endParaRPr>
          </a:p>
        </p:txBody>
      </p:sp>
      <p:sp>
        <p:nvSpPr>
          <p:cNvPr id="2355" name="Google Shape;2355;p130"/>
          <p:cNvSpPr/>
          <p:nvPr/>
        </p:nvSpPr>
        <p:spPr>
          <a:xfrm>
            <a:off x="6697327"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I</a:t>
            </a:r>
            <a:endParaRPr sz="3600">
              <a:latin typeface="Roboto Light"/>
              <a:ea typeface="Roboto Light"/>
              <a:cs typeface="Roboto Light"/>
              <a:sym typeface="Roboto Light"/>
            </a:endParaRPr>
          </a:p>
        </p:txBody>
      </p:sp>
      <p:sp>
        <p:nvSpPr>
          <p:cNvPr id="2356" name="Google Shape;2356;p130"/>
          <p:cNvSpPr/>
          <p:nvPr/>
        </p:nvSpPr>
        <p:spPr>
          <a:xfrm>
            <a:off x="7447783" y="2409875"/>
            <a:ext cx="750300" cy="6306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J</a:t>
            </a:r>
            <a:endParaRPr sz="3600">
              <a:latin typeface="Roboto Light"/>
              <a:ea typeface="Roboto Light"/>
              <a:cs typeface="Roboto Light"/>
              <a:sym typeface="Roboto Light"/>
            </a:endParaRPr>
          </a:p>
        </p:txBody>
      </p:sp>
      <p:cxnSp>
        <p:nvCxnSpPr>
          <p:cNvPr id="2357" name="Google Shape;2357;p130"/>
          <p:cNvCxnSpPr>
            <a:endCxn id="2349" idx="0"/>
          </p:cNvCxnSpPr>
          <p:nvPr/>
        </p:nvCxnSpPr>
        <p:spPr>
          <a:xfrm>
            <a:off x="1068838" y="1727975"/>
            <a:ext cx="1500900" cy="681900"/>
          </a:xfrm>
          <a:prstGeom prst="straightConnector1">
            <a:avLst/>
          </a:prstGeom>
          <a:noFill/>
          <a:ln w="19050" cap="flat" cmpd="sng">
            <a:solidFill>
              <a:schemeClr val="dk2"/>
            </a:solidFill>
            <a:prstDash val="solid"/>
            <a:round/>
            <a:headEnd type="none" w="med" len="med"/>
            <a:tailEnd type="triangle" w="med" len="med"/>
          </a:ln>
        </p:spPr>
      </p:cxnSp>
      <p:cxnSp>
        <p:nvCxnSpPr>
          <p:cNvPr id="2358" name="Google Shape;2358;p130"/>
          <p:cNvCxnSpPr/>
          <p:nvPr/>
        </p:nvCxnSpPr>
        <p:spPr>
          <a:xfrm>
            <a:off x="1819275" y="1727975"/>
            <a:ext cx="1500900" cy="681900"/>
          </a:xfrm>
          <a:prstGeom prst="straightConnector1">
            <a:avLst/>
          </a:prstGeom>
          <a:noFill/>
          <a:ln w="19050" cap="flat" cmpd="sng">
            <a:solidFill>
              <a:schemeClr val="dk2"/>
            </a:solidFill>
            <a:prstDash val="solid"/>
            <a:round/>
            <a:headEnd type="none" w="med" len="med"/>
            <a:tailEnd type="triangle" w="med" len="med"/>
          </a:ln>
        </p:spPr>
      </p:cxnSp>
      <p:cxnSp>
        <p:nvCxnSpPr>
          <p:cNvPr id="2359" name="Google Shape;2359;p130"/>
          <p:cNvCxnSpPr/>
          <p:nvPr/>
        </p:nvCxnSpPr>
        <p:spPr>
          <a:xfrm>
            <a:off x="2569725" y="1727975"/>
            <a:ext cx="1500900" cy="681900"/>
          </a:xfrm>
          <a:prstGeom prst="straightConnector1">
            <a:avLst/>
          </a:prstGeom>
          <a:noFill/>
          <a:ln w="19050" cap="flat" cmpd="sng">
            <a:solidFill>
              <a:schemeClr val="dk2"/>
            </a:solidFill>
            <a:prstDash val="solid"/>
            <a:round/>
            <a:headEnd type="none" w="med" len="med"/>
            <a:tailEnd type="triangle" w="med" len="med"/>
          </a:ln>
        </p:spPr>
      </p:cxnSp>
      <p:cxnSp>
        <p:nvCxnSpPr>
          <p:cNvPr id="2360" name="Google Shape;2360;p130"/>
          <p:cNvCxnSpPr/>
          <p:nvPr/>
        </p:nvCxnSpPr>
        <p:spPr>
          <a:xfrm>
            <a:off x="3223188" y="1727975"/>
            <a:ext cx="1500900" cy="681900"/>
          </a:xfrm>
          <a:prstGeom prst="straightConnector1">
            <a:avLst/>
          </a:prstGeom>
          <a:noFill/>
          <a:ln w="19050" cap="flat" cmpd="sng">
            <a:solidFill>
              <a:schemeClr val="dk2"/>
            </a:solidFill>
            <a:prstDash val="solid"/>
            <a:round/>
            <a:headEnd type="none" w="med" len="med"/>
            <a:tailEnd type="triangle" w="med" len="med"/>
          </a:ln>
        </p:spPr>
      </p:cxnSp>
      <p:cxnSp>
        <p:nvCxnSpPr>
          <p:cNvPr id="2361" name="Google Shape;2361;p130"/>
          <p:cNvCxnSpPr/>
          <p:nvPr/>
        </p:nvCxnSpPr>
        <p:spPr>
          <a:xfrm>
            <a:off x="4070650" y="1727975"/>
            <a:ext cx="1500900" cy="681900"/>
          </a:xfrm>
          <a:prstGeom prst="straightConnector1">
            <a:avLst/>
          </a:prstGeom>
          <a:noFill/>
          <a:ln w="19050" cap="flat" cmpd="sng">
            <a:solidFill>
              <a:schemeClr val="dk2"/>
            </a:solidFill>
            <a:prstDash val="solid"/>
            <a:round/>
            <a:headEnd type="none" w="med" len="med"/>
            <a:tailEnd type="triangle" w="med" len="med"/>
          </a:ln>
        </p:spPr>
      </p:cxnSp>
      <p:cxnSp>
        <p:nvCxnSpPr>
          <p:cNvPr id="2362" name="Google Shape;2362;p130"/>
          <p:cNvCxnSpPr/>
          <p:nvPr/>
        </p:nvCxnSpPr>
        <p:spPr>
          <a:xfrm>
            <a:off x="4821100" y="1727975"/>
            <a:ext cx="1500900" cy="681900"/>
          </a:xfrm>
          <a:prstGeom prst="straightConnector1">
            <a:avLst/>
          </a:prstGeom>
          <a:noFill/>
          <a:ln w="19050" cap="flat" cmpd="sng">
            <a:solidFill>
              <a:schemeClr val="dk2"/>
            </a:solidFill>
            <a:prstDash val="solid"/>
            <a:round/>
            <a:headEnd type="none" w="med" len="med"/>
            <a:tailEnd type="triangle" w="med" len="med"/>
          </a:ln>
        </p:spPr>
      </p:cxnSp>
      <p:cxnSp>
        <p:nvCxnSpPr>
          <p:cNvPr id="2363" name="Google Shape;2363;p130"/>
          <p:cNvCxnSpPr/>
          <p:nvPr/>
        </p:nvCxnSpPr>
        <p:spPr>
          <a:xfrm>
            <a:off x="5476863" y="1727975"/>
            <a:ext cx="1500900" cy="681900"/>
          </a:xfrm>
          <a:prstGeom prst="straightConnector1">
            <a:avLst/>
          </a:prstGeom>
          <a:noFill/>
          <a:ln w="19050" cap="flat" cmpd="sng">
            <a:solidFill>
              <a:schemeClr val="dk2"/>
            </a:solidFill>
            <a:prstDash val="solid"/>
            <a:round/>
            <a:headEnd type="none" w="med" len="med"/>
            <a:tailEnd type="triangle" w="med" len="med"/>
          </a:ln>
        </p:spPr>
      </p:cxnSp>
      <p:cxnSp>
        <p:nvCxnSpPr>
          <p:cNvPr id="2364" name="Google Shape;2364;p130"/>
          <p:cNvCxnSpPr/>
          <p:nvPr/>
        </p:nvCxnSpPr>
        <p:spPr>
          <a:xfrm>
            <a:off x="6322013" y="1727975"/>
            <a:ext cx="1500900" cy="681900"/>
          </a:xfrm>
          <a:prstGeom prst="straightConnector1">
            <a:avLst/>
          </a:prstGeom>
          <a:noFill/>
          <a:ln w="19050" cap="flat" cmpd="sng">
            <a:solidFill>
              <a:schemeClr val="dk2"/>
            </a:solidFill>
            <a:prstDash val="solid"/>
            <a:round/>
            <a:headEnd type="none" w="med" len="med"/>
            <a:tailEnd type="triangle" w="med" len="med"/>
          </a:ln>
        </p:spPr>
      </p:cxnSp>
      <p:sp>
        <p:nvSpPr>
          <p:cNvPr id="2365" name="Google Shape;2365;p130"/>
          <p:cNvSpPr txBox="1"/>
          <p:nvPr/>
        </p:nvSpPr>
        <p:spPr>
          <a:xfrm>
            <a:off x="718900" y="731525"/>
            <a:ext cx="2226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Original</a:t>
            </a:r>
            <a:endParaRPr sz="1800">
              <a:latin typeface="Roboto"/>
              <a:ea typeface="Roboto"/>
              <a:cs typeface="Roboto"/>
              <a:sym typeface="Roboto"/>
            </a:endParaRPr>
          </a:p>
        </p:txBody>
      </p:sp>
      <p:sp>
        <p:nvSpPr>
          <p:cNvPr id="2366" name="Google Shape;2366;p130"/>
          <p:cNvSpPr txBox="1"/>
          <p:nvPr/>
        </p:nvSpPr>
        <p:spPr>
          <a:xfrm>
            <a:off x="693675" y="2927400"/>
            <a:ext cx="20937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Encoded</a:t>
            </a:r>
            <a:endParaRPr sz="1800">
              <a:latin typeface="Roboto"/>
              <a:ea typeface="Roboto"/>
              <a:cs typeface="Roboto"/>
              <a:sym typeface="Roboto"/>
            </a:endParaRPr>
          </a:p>
        </p:txBody>
      </p:sp>
      <p:sp>
        <p:nvSpPr>
          <p:cNvPr id="2367" name="Google Shape;2367;p130"/>
          <p:cNvSpPr txBox="1"/>
          <p:nvPr/>
        </p:nvSpPr>
        <p:spPr>
          <a:xfrm>
            <a:off x="7153775" y="673225"/>
            <a:ext cx="1044300" cy="387300"/>
          </a:xfrm>
          <a:prstGeom prst="rect">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Key = 2</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10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Cryptography</a:t>
            </a:r>
            <a:endParaRPr/>
          </a:p>
        </p:txBody>
      </p:sp>
      <p:sp>
        <p:nvSpPr>
          <p:cNvPr id="2056" name="Google Shape;2056;p10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Transposition Ciphers</a:t>
            </a:r>
            <a:endParaRPr/>
          </a:p>
        </p:txBody>
      </p:sp>
      <p:sp>
        <p:nvSpPr>
          <p:cNvPr id="2373" name="Google Shape;2373;p131"/>
          <p:cNvSpPr txBox="1">
            <a:spLocks noGrp="1"/>
          </p:cNvSpPr>
          <p:nvPr>
            <p:ph type="subTitle" idx="1"/>
          </p:nvPr>
        </p:nvSpPr>
        <p:spPr>
          <a:xfrm>
            <a:off x="202500" y="1060950"/>
            <a:ext cx="9144000" cy="3732000"/>
          </a:xfrm>
          <a:prstGeom prst="rect">
            <a:avLst/>
          </a:prstGeom>
        </p:spPr>
        <p:txBody>
          <a:bodyPr spcFirstLastPara="1" wrap="square" lIns="457200" tIns="91425" rIns="457200" bIns="0" anchor="t" anchorCtr="0">
            <a:noAutofit/>
          </a:bodyPr>
          <a:lstStyle/>
          <a:p>
            <a:pPr marL="457200" lvl="0" indent="0" algn="l" rtl="0">
              <a:spcBef>
                <a:spcPts val="0"/>
              </a:spcBef>
              <a:spcAft>
                <a:spcPts val="0"/>
              </a:spcAft>
              <a:buNone/>
            </a:pPr>
            <a:r>
              <a:rPr lang="en" sz="1600"/>
              <a:t>Transposition Ciphers</a:t>
            </a:r>
            <a:r>
              <a:rPr lang="en" sz="1600">
                <a:latin typeface="Roboto Light"/>
                <a:ea typeface="Roboto Light"/>
                <a:cs typeface="Roboto Light"/>
                <a:sym typeface="Roboto Light"/>
              </a:rPr>
              <a:t> are permutations that break messages into equal sized blocks and re-arrange the letters to a fixed rule. </a:t>
            </a:r>
            <a:endParaRPr sz="1600">
              <a:latin typeface="Roboto Light"/>
              <a:ea typeface="Roboto Light"/>
              <a:cs typeface="Roboto Light"/>
              <a:sym typeface="Roboto Light"/>
            </a:endParaRPr>
          </a:p>
          <a:p>
            <a:pPr marL="0" lvl="0" indent="0" algn="l" rtl="0">
              <a:spcBef>
                <a:spcPts val="0"/>
              </a:spcBef>
              <a:spcAft>
                <a:spcPts val="0"/>
              </a:spcAft>
              <a:buNone/>
            </a:pPr>
            <a:endParaRPr sz="1600"/>
          </a:p>
          <a:p>
            <a:pPr marL="0" lvl="0" indent="457200" algn="l" rtl="0">
              <a:spcBef>
                <a:spcPts val="0"/>
              </a:spcBef>
              <a:spcAft>
                <a:spcPts val="0"/>
              </a:spcAft>
              <a:buNone/>
            </a:pPr>
            <a:r>
              <a:rPr lang="en" sz="1600">
                <a:solidFill>
                  <a:schemeClr val="dk1"/>
                </a:solidFill>
              </a:rPr>
              <a:t>Permutation </a:t>
            </a:r>
            <a:r>
              <a:rPr lang="en" sz="1600">
                <a:solidFill>
                  <a:schemeClr val="dk1"/>
                </a:solidFill>
                <a:latin typeface="Roboto Light"/>
                <a:ea typeface="Roboto Light"/>
                <a:cs typeface="Roboto Light"/>
                <a:sym typeface="Roboto Light"/>
              </a:rPr>
              <a:t>is simply  a rearrangement of a sequence of letters</a:t>
            </a:r>
            <a:r>
              <a:rPr lang="en" sz="1600">
                <a:solidFill>
                  <a:schemeClr val="dk1"/>
                </a:solidFill>
              </a:rPr>
              <a:t>.</a:t>
            </a:r>
            <a:r>
              <a:rPr lang="en" sz="1600" i="1">
                <a:solidFill>
                  <a:schemeClr val="dk1"/>
                </a:solidFill>
              </a:rPr>
              <a:t> </a:t>
            </a:r>
            <a:endParaRPr sz="1600" i="1">
              <a:solidFill>
                <a:schemeClr val="dk1"/>
              </a:solidFill>
            </a:endParaRPr>
          </a:p>
          <a:p>
            <a:pPr marL="0" lvl="0" indent="0" algn="l" rtl="0">
              <a:spcBef>
                <a:spcPts val="800"/>
              </a:spcBef>
              <a:spcAft>
                <a:spcPts val="0"/>
              </a:spcAft>
              <a:buNone/>
            </a:pPr>
            <a:r>
              <a:rPr lang="en" sz="1600" i="1">
                <a:solidFill>
                  <a:schemeClr val="dk1"/>
                </a:solidFill>
              </a:rPr>
              <a:t>         hlleo is a permutation of hello</a:t>
            </a:r>
            <a:endParaRPr sz="1600" i="1">
              <a:solidFill>
                <a:schemeClr val="dk1"/>
              </a:solidFill>
            </a:endParaRPr>
          </a:p>
          <a:p>
            <a:pPr marL="0" lvl="0" indent="0" algn="l" rtl="0">
              <a:spcBef>
                <a:spcPts val="800"/>
              </a:spcBef>
              <a:spcAft>
                <a:spcPts val="0"/>
              </a:spcAft>
              <a:buNone/>
            </a:pPr>
            <a:endParaRPr sz="1600" i="1">
              <a:solidFill>
                <a:schemeClr val="dk1"/>
              </a:solidFill>
            </a:endParaRPr>
          </a:p>
          <a:p>
            <a:pPr marL="0" lvl="0" indent="0" algn="l" rtl="0">
              <a:spcBef>
                <a:spcPts val="800"/>
              </a:spcBef>
              <a:spcAft>
                <a:spcPts val="0"/>
              </a:spcAft>
              <a:buNone/>
            </a:pPr>
            <a:r>
              <a:rPr lang="en" sz="1600" i="1">
                <a:solidFill>
                  <a:schemeClr val="dk1"/>
                </a:solidFill>
              </a:rPr>
              <a:t>The following rule breaks an input into three blocks and replaces the 1st, 2nd, and 3rd letters of the block with the 3rd, 1st, and 2nd respectively. </a:t>
            </a:r>
            <a:endParaRPr sz="1600" i="1">
              <a:solidFill>
                <a:schemeClr val="dk1"/>
              </a:solidFill>
            </a:endParaRPr>
          </a:p>
          <a:p>
            <a:pPr marL="0" lvl="0" indent="0" algn="l" rtl="0">
              <a:spcBef>
                <a:spcPts val="800"/>
              </a:spcBef>
              <a:spcAft>
                <a:spcPts val="0"/>
              </a:spcAft>
              <a:buNone/>
            </a:pPr>
            <a:r>
              <a:rPr lang="en" sz="1600" i="1">
                <a:solidFill>
                  <a:schemeClr val="dk1"/>
                </a:solidFill>
                <a:latin typeface="Roboto Mono"/>
                <a:ea typeface="Roboto Mono"/>
                <a:cs typeface="Roboto Mono"/>
                <a:sym typeface="Roboto Mono"/>
              </a:rPr>
              <a:t>	</a:t>
            </a:r>
            <a:endParaRPr sz="16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a:solidFill>
                  <a:schemeClr val="dk1"/>
                </a:solidFill>
                <a:latin typeface="Roboto Mono"/>
                <a:ea typeface="Roboto Mono"/>
                <a:cs typeface="Roboto Mono"/>
                <a:sym typeface="Roboto Mono"/>
              </a:rPr>
              <a:t>    |1 2 3|	</a:t>
            </a:r>
            <a:endParaRPr>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a:solidFill>
                  <a:schemeClr val="dk1"/>
                </a:solidFill>
                <a:latin typeface="Roboto Mono"/>
                <a:ea typeface="Roboto Mono"/>
                <a:cs typeface="Roboto Mono"/>
                <a:sym typeface="Roboto Mono"/>
              </a:rPr>
              <a:t>E = |     |</a:t>
            </a:r>
            <a:endParaRPr>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a:solidFill>
                  <a:schemeClr val="dk1"/>
                </a:solidFill>
                <a:latin typeface="Roboto Mono"/>
                <a:ea typeface="Roboto Mono"/>
                <a:cs typeface="Roboto Mono"/>
                <a:sym typeface="Roboto Mono"/>
              </a:rPr>
              <a:t>    |3 1 2|</a:t>
            </a:r>
            <a:endParaRPr>
              <a:solidFill>
                <a:schemeClr val="dk1"/>
              </a:solidFill>
              <a:latin typeface="Roboto Mono"/>
              <a:ea typeface="Roboto Mono"/>
              <a:cs typeface="Roboto Mono"/>
              <a:sym typeface="Roboto Mono"/>
            </a:endParaRPr>
          </a:p>
          <a:p>
            <a:pPr marL="0" lvl="0" indent="457200" algn="l" rtl="0">
              <a:spcBef>
                <a:spcPts val="0"/>
              </a:spcBef>
              <a:spcAft>
                <a:spcPts val="0"/>
              </a:spcAft>
              <a:buNone/>
            </a:pPr>
            <a:endParaRPr sz="1600" i="1">
              <a:solidFill>
                <a:schemeClr val="dk1"/>
              </a:solidFill>
            </a:endParaRPr>
          </a:p>
          <a:p>
            <a:pPr marL="0" lvl="0" indent="457200" algn="l" rtl="0">
              <a:spcBef>
                <a:spcPts val="0"/>
              </a:spcBef>
              <a:spcAft>
                <a:spcPts val="0"/>
              </a:spcAft>
              <a:buClr>
                <a:schemeClr val="dk1"/>
              </a:buClr>
              <a:buSzPts val="1100"/>
              <a:buFont typeface="Arial"/>
              <a:buNone/>
            </a:pPr>
            <a:endParaRPr sz="1600" i="1">
              <a:solidFill>
                <a:schemeClr val="dk1"/>
              </a:solidFill>
            </a:endParaRPr>
          </a:p>
          <a:p>
            <a:pPr marL="0" lvl="0" indent="0" algn="l" rtl="0">
              <a:spcBef>
                <a:spcPts val="800"/>
              </a:spcBef>
              <a:spcAft>
                <a:spcPts val="0"/>
              </a:spcAft>
              <a:buNone/>
            </a:pPr>
            <a:endParaRPr/>
          </a:p>
        </p:txBody>
      </p:sp>
      <p:sp>
        <p:nvSpPr>
          <p:cNvPr id="2374" name="Google Shape;2374;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75" name="Google Shape;2375;p131"/>
          <p:cNvPicPr preferRelativeResize="0"/>
          <p:nvPr/>
        </p:nvPicPr>
        <p:blipFill>
          <a:blip r:embed="rId3">
            <a:alphaModFix/>
          </a:blip>
          <a:stretch>
            <a:fillRect/>
          </a:stretch>
        </p:blipFill>
        <p:spPr>
          <a:xfrm>
            <a:off x="398350" y="1273625"/>
            <a:ext cx="622100" cy="9101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4A78-F55E-BA4A-8530-34257DB0371C}"/>
              </a:ext>
            </a:extLst>
          </p:cNvPr>
          <p:cNvSpPr>
            <a:spLocks noGrp="1"/>
          </p:cNvSpPr>
          <p:nvPr>
            <p:ph type="title"/>
          </p:nvPr>
        </p:nvSpPr>
        <p:spPr/>
        <p:txBody>
          <a:bodyPr/>
          <a:lstStyle/>
          <a:p>
            <a:r>
              <a:rPr lang="en-US" dirty="0"/>
              <a:t>Transposition Cipher</a:t>
            </a:r>
          </a:p>
        </p:txBody>
      </p:sp>
      <p:sp>
        <p:nvSpPr>
          <p:cNvPr id="7" name="TextBox 6">
            <a:extLst>
              <a:ext uri="{FF2B5EF4-FFF2-40B4-BE49-F238E27FC236}">
                <a16:creationId xmlns:a16="http://schemas.microsoft.com/office/drawing/2014/main" id="{238FFD1D-8987-7B48-8150-A81BCA26D1AF}"/>
              </a:ext>
            </a:extLst>
          </p:cNvPr>
          <p:cNvSpPr txBox="1"/>
          <p:nvPr/>
        </p:nvSpPr>
        <p:spPr>
          <a:xfrm>
            <a:off x="857249" y="685801"/>
            <a:ext cx="4147888" cy="992579"/>
          </a:xfrm>
          <a:prstGeom prst="rect">
            <a:avLst/>
          </a:prstGeom>
          <a:noFill/>
        </p:spPr>
        <p:txBody>
          <a:bodyPr wrap="square" rtlCol="0">
            <a:spAutoFit/>
          </a:bodyPr>
          <a:lstStyle/>
          <a:p>
            <a:r>
              <a:rPr lang="en-US" sz="1950" b="1" dirty="0">
                <a:solidFill>
                  <a:srgbClr val="6CCCE6"/>
                </a:solidFill>
              </a:rPr>
              <a:t>		</a:t>
            </a:r>
            <a:r>
              <a:rPr lang="en-US" sz="1950" b="1" dirty="0">
                <a:solidFill>
                  <a:schemeClr val="accent1"/>
                </a:solidFill>
              </a:rPr>
              <a:t>| 1 2 3 |</a:t>
            </a:r>
          </a:p>
          <a:p>
            <a:r>
              <a:rPr lang="en-US" sz="1950" b="1" dirty="0">
                <a:solidFill>
                  <a:schemeClr val="accent1"/>
                </a:solidFill>
              </a:rPr>
              <a:t>  	E = 	|          |</a:t>
            </a:r>
          </a:p>
          <a:p>
            <a:r>
              <a:rPr lang="en-US" sz="1950" b="1" dirty="0">
                <a:solidFill>
                  <a:schemeClr val="accent1"/>
                </a:solidFill>
              </a:rPr>
              <a:t>      		| 3 1 2 |</a:t>
            </a:r>
          </a:p>
        </p:txBody>
      </p:sp>
      <p:sp>
        <p:nvSpPr>
          <p:cNvPr id="3" name="TextBox 2">
            <a:extLst>
              <a:ext uri="{FF2B5EF4-FFF2-40B4-BE49-F238E27FC236}">
                <a16:creationId xmlns:a16="http://schemas.microsoft.com/office/drawing/2014/main" id="{FB78E26E-37EA-574A-9C7A-CEF0E66B7325}"/>
              </a:ext>
            </a:extLst>
          </p:cNvPr>
          <p:cNvSpPr txBox="1"/>
          <p:nvPr/>
        </p:nvSpPr>
        <p:spPr>
          <a:xfrm>
            <a:off x="1257300" y="1943100"/>
            <a:ext cx="6629400" cy="1477328"/>
          </a:xfrm>
          <a:prstGeom prst="rect">
            <a:avLst/>
          </a:prstGeom>
          <a:noFill/>
        </p:spPr>
        <p:txBody>
          <a:bodyPr wrap="square" rtlCol="0">
            <a:spAutoFit/>
          </a:bodyPr>
          <a:lstStyle/>
          <a:p>
            <a:r>
              <a:rPr lang="en-US" sz="2250" b="1" dirty="0">
                <a:solidFill>
                  <a:srgbClr val="6CCCE6"/>
                </a:solidFill>
              </a:rPr>
              <a:t>	</a:t>
            </a:r>
            <a:r>
              <a:rPr lang="en-US" sz="2250" b="1" dirty="0"/>
              <a:t>H 	e	l	l	o	!</a:t>
            </a:r>
          </a:p>
          <a:p>
            <a:r>
              <a:rPr lang="en-US" sz="2250" b="1" dirty="0">
                <a:solidFill>
                  <a:srgbClr val="6CCCE6"/>
                </a:solidFill>
              </a:rPr>
              <a:t>	</a:t>
            </a:r>
            <a:r>
              <a:rPr lang="en-US" sz="2250" b="1" dirty="0">
                <a:solidFill>
                  <a:schemeClr val="bg2">
                    <a:lumMod val="75000"/>
                  </a:schemeClr>
                </a:solidFill>
              </a:rPr>
              <a:t>1	2	3	1	2	3</a:t>
            </a:r>
          </a:p>
          <a:p>
            <a:endParaRPr lang="en-US" sz="2250" b="1" dirty="0">
              <a:solidFill>
                <a:srgbClr val="6CCCE6"/>
              </a:solidFill>
            </a:endParaRPr>
          </a:p>
          <a:p>
            <a:r>
              <a:rPr lang="en-US" sz="2250" b="1" dirty="0">
                <a:solidFill>
                  <a:srgbClr val="FF0000"/>
                </a:solidFill>
              </a:rPr>
              <a:t>Becomes =</a:t>
            </a:r>
            <a:endParaRPr lang="en-US" sz="2250" b="1" dirty="0">
              <a:solidFill>
                <a:srgbClr val="6CCCE6"/>
              </a:solidFill>
            </a:endParaRPr>
          </a:p>
        </p:txBody>
      </p:sp>
    </p:spTree>
    <p:extLst>
      <p:ext uri="{BB962C8B-B14F-4D97-AF65-F5344CB8AC3E}">
        <p14:creationId xmlns:p14="http://schemas.microsoft.com/office/powerpoint/2010/main" val="768023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4A78-F55E-BA4A-8530-34257DB0371C}"/>
              </a:ext>
            </a:extLst>
          </p:cNvPr>
          <p:cNvSpPr>
            <a:spLocks noGrp="1"/>
          </p:cNvSpPr>
          <p:nvPr>
            <p:ph type="title"/>
          </p:nvPr>
        </p:nvSpPr>
        <p:spPr/>
        <p:txBody>
          <a:bodyPr/>
          <a:lstStyle/>
          <a:p>
            <a:r>
              <a:rPr lang="en-US" dirty="0"/>
              <a:t>Transposition Cipher</a:t>
            </a:r>
          </a:p>
        </p:txBody>
      </p:sp>
      <p:sp>
        <p:nvSpPr>
          <p:cNvPr id="7" name="TextBox 6">
            <a:extLst>
              <a:ext uri="{FF2B5EF4-FFF2-40B4-BE49-F238E27FC236}">
                <a16:creationId xmlns:a16="http://schemas.microsoft.com/office/drawing/2014/main" id="{238FFD1D-8987-7B48-8150-A81BCA26D1AF}"/>
              </a:ext>
            </a:extLst>
          </p:cNvPr>
          <p:cNvSpPr txBox="1"/>
          <p:nvPr/>
        </p:nvSpPr>
        <p:spPr>
          <a:xfrm>
            <a:off x="857250" y="685800"/>
            <a:ext cx="4998118" cy="992579"/>
          </a:xfrm>
          <a:prstGeom prst="rect">
            <a:avLst/>
          </a:prstGeom>
          <a:noFill/>
        </p:spPr>
        <p:txBody>
          <a:bodyPr wrap="square" rtlCol="0">
            <a:spAutoFit/>
          </a:bodyPr>
          <a:lstStyle/>
          <a:p>
            <a:r>
              <a:rPr lang="en-US" sz="1950" b="1" dirty="0">
                <a:solidFill>
                  <a:srgbClr val="6CCCE6"/>
                </a:solidFill>
              </a:rPr>
              <a:t>		</a:t>
            </a:r>
            <a:r>
              <a:rPr lang="en-US" sz="1950" b="1" dirty="0">
                <a:solidFill>
                  <a:schemeClr val="accent1"/>
                </a:solidFill>
              </a:rPr>
              <a:t>| 1 2 3 |</a:t>
            </a:r>
          </a:p>
          <a:p>
            <a:r>
              <a:rPr lang="en-US" sz="1950" b="1" dirty="0">
                <a:solidFill>
                  <a:schemeClr val="accent1"/>
                </a:solidFill>
              </a:rPr>
              <a:t>  	E = 	|          |</a:t>
            </a:r>
          </a:p>
          <a:p>
            <a:r>
              <a:rPr lang="en-US" sz="1950" b="1" dirty="0">
                <a:solidFill>
                  <a:schemeClr val="accent1"/>
                </a:solidFill>
              </a:rPr>
              <a:t>      		| 3 1 2 |</a:t>
            </a:r>
          </a:p>
        </p:txBody>
      </p:sp>
      <p:sp>
        <p:nvSpPr>
          <p:cNvPr id="3" name="TextBox 2">
            <a:extLst>
              <a:ext uri="{FF2B5EF4-FFF2-40B4-BE49-F238E27FC236}">
                <a16:creationId xmlns:a16="http://schemas.microsoft.com/office/drawing/2014/main" id="{FB78E26E-37EA-574A-9C7A-CEF0E66B7325}"/>
              </a:ext>
            </a:extLst>
          </p:cNvPr>
          <p:cNvSpPr txBox="1"/>
          <p:nvPr/>
        </p:nvSpPr>
        <p:spPr>
          <a:xfrm>
            <a:off x="1257300" y="1943100"/>
            <a:ext cx="6629400" cy="1477328"/>
          </a:xfrm>
          <a:prstGeom prst="rect">
            <a:avLst/>
          </a:prstGeom>
          <a:noFill/>
        </p:spPr>
        <p:txBody>
          <a:bodyPr wrap="square" rtlCol="0">
            <a:spAutoFit/>
          </a:bodyPr>
          <a:lstStyle/>
          <a:p>
            <a:r>
              <a:rPr lang="en-US" sz="2250" b="1" dirty="0">
                <a:solidFill>
                  <a:srgbClr val="6CCCE6"/>
                </a:solidFill>
              </a:rPr>
              <a:t>	</a:t>
            </a:r>
            <a:r>
              <a:rPr lang="en-US" sz="2250" b="1" dirty="0"/>
              <a:t>H 	e	l	l	o	!</a:t>
            </a:r>
          </a:p>
          <a:p>
            <a:r>
              <a:rPr lang="en-US" sz="2250" b="1" dirty="0">
                <a:solidFill>
                  <a:srgbClr val="6CCCE6"/>
                </a:solidFill>
              </a:rPr>
              <a:t>	</a:t>
            </a:r>
            <a:r>
              <a:rPr lang="en-US" sz="2250" b="1" dirty="0">
                <a:solidFill>
                  <a:schemeClr val="bg2">
                    <a:lumMod val="75000"/>
                  </a:schemeClr>
                </a:solidFill>
              </a:rPr>
              <a:t>1	2	3	1	2	3</a:t>
            </a:r>
          </a:p>
          <a:p>
            <a:endParaRPr lang="en-US" sz="2250" b="1" dirty="0">
              <a:solidFill>
                <a:srgbClr val="6CCCE6"/>
              </a:solidFill>
            </a:endParaRPr>
          </a:p>
          <a:p>
            <a:r>
              <a:rPr lang="en-US" sz="2250" b="1" dirty="0">
                <a:solidFill>
                  <a:srgbClr val="FF0000"/>
                </a:solidFill>
              </a:rPr>
              <a:t>Becomes = l</a:t>
            </a:r>
            <a:endParaRPr lang="en-US" sz="2250" b="1" dirty="0">
              <a:solidFill>
                <a:srgbClr val="6CCCE6"/>
              </a:solidFill>
            </a:endParaRPr>
          </a:p>
        </p:txBody>
      </p:sp>
      <p:cxnSp>
        <p:nvCxnSpPr>
          <p:cNvPr id="5" name="Straight Arrow Connector 4"/>
          <p:cNvCxnSpPr/>
          <p:nvPr/>
        </p:nvCxnSpPr>
        <p:spPr>
          <a:xfrm flipH="1">
            <a:off x="3028951" y="2644603"/>
            <a:ext cx="394097" cy="3843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182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4A78-F55E-BA4A-8530-34257DB0371C}"/>
              </a:ext>
            </a:extLst>
          </p:cNvPr>
          <p:cNvSpPr>
            <a:spLocks noGrp="1"/>
          </p:cNvSpPr>
          <p:nvPr>
            <p:ph type="title"/>
          </p:nvPr>
        </p:nvSpPr>
        <p:spPr/>
        <p:txBody>
          <a:bodyPr/>
          <a:lstStyle/>
          <a:p>
            <a:r>
              <a:rPr lang="en-US" dirty="0"/>
              <a:t>Transposition Cipher</a:t>
            </a:r>
          </a:p>
        </p:txBody>
      </p:sp>
      <p:sp>
        <p:nvSpPr>
          <p:cNvPr id="7" name="TextBox 6">
            <a:extLst>
              <a:ext uri="{FF2B5EF4-FFF2-40B4-BE49-F238E27FC236}">
                <a16:creationId xmlns:a16="http://schemas.microsoft.com/office/drawing/2014/main" id="{238FFD1D-8987-7B48-8150-A81BCA26D1AF}"/>
              </a:ext>
            </a:extLst>
          </p:cNvPr>
          <p:cNvSpPr txBox="1"/>
          <p:nvPr/>
        </p:nvSpPr>
        <p:spPr>
          <a:xfrm>
            <a:off x="857250" y="685800"/>
            <a:ext cx="4733424" cy="992579"/>
          </a:xfrm>
          <a:prstGeom prst="rect">
            <a:avLst/>
          </a:prstGeom>
          <a:noFill/>
        </p:spPr>
        <p:txBody>
          <a:bodyPr wrap="square" rtlCol="0">
            <a:spAutoFit/>
          </a:bodyPr>
          <a:lstStyle/>
          <a:p>
            <a:r>
              <a:rPr lang="en-US" sz="1950" b="1" dirty="0">
                <a:solidFill>
                  <a:srgbClr val="6CCCE6"/>
                </a:solidFill>
              </a:rPr>
              <a:t>		</a:t>
            </a:r>
            <a:r>
              <a:rPr lang="en-US" sz="1950" b="1" dirty="0">
                <a:solidFill>
                  <a:schemeClr val="accent1"/>
                </a:solidFill>
              </a:rPr>
              <a:t>| 1 2 3 |</a:t>
            </a:r>
          </a:p>
          <a:p>
            <a:r>
              <a:rPr lang="en-US" sz="1950" b="1" dirty="0">
                <a:solidFill>
                  <a:schemeClr val="accent1"/>
                </a:solidFill>
              </a:rPr>
              <a:t>  	E = 	|          |</a:t>
            </a:r>
          </a:p>
          <a:p>
            <a:r>
              <a:rPr lang="en-US" sz="1950" b="1" dirty="0">
                <a:solidFill>
                  <a:schemeClr val="accent1"/>
                </a:solidFill>
              </a:rPr>
              <a:t>      		| 3 1 2 |</a:t>
            </a:r>
          </a:p>
        </p:txBody>
      </p:sp>
      <p:sp>
        <p:nvSpPr>
          <p:cNvPr id="3" name="TextBox 2">
            <a:extLst>
              <a:ext uri="{FF2B5EF4-FFF2-40B4-BE49-F238E27FC236}">
                <a16:creationId xmlns:a16="http://schemas.microsoft.com/office/drawing/2014/main" id="{FB78E26E-37EA-574A-9C7A-CEF0E66B7325}"/>
              </a:ext>
            </a:extLst>
          </p:cNvPr>
          <p:cNvSpPr txBox="1"/>
          <p:nvPr/>
        </p:nvSpPr>
        <p:spPr>
          <a:xfrm>
            <a:off x="1257300" y="1943100"/>
            <a:ext cx="6629400" cy="1477328"/>
          </a:xfrm>
          <a:prstGeom prst="rect">
            <a:avLst/>
          </a:prstGeom>
          <a:noFill/>
        </p:spPr>
        <p:txBody>
          <a:bodyPr wrap="square" rtlCol="0">
            <a:spAutoFit/>
          </a:bodyPr>
          <a:lstStyle/>
          <a:p>
            <a:r>
              <a:rPr lang="en-US" sz="2250" b="1" dirty="0">
                <a:solidFill>
                  <a:srgbClr val="6CCCE6"/>
                </a:solidFill>
              </a:rPr>
              <a:t>	</a:t>
            </a:r>
            <a:r>
              <a:rPr lang="en-US" sz="2250" b="1" dirty="0"/>
              <a:t>H 	e	l	l	o	!</a:t>
            </a:r>
          </a:p>
          <a:p>
            <a:r>
              <a:rPr lang="en-US" sz="2250" b="1" dirty="0">
                <a:solidFill>
                  <a:srgbClr val="6CCCE6"/>
                </a:solidFill>
              </a:rPr>
              <a:t>	</a:t>
            </a:r>
            <a:r>
              <a:rPr lang="en-US" sz="2250" b="1" dirty="0">
                <a:solidFill>
                  <a:schemeClr val="bg2">
                    <a:lumMod val="75000"/>
                  </a:schemeClr>
                </a:solidFill>
              </a:rPr>
              <a:t>1	2	3	1	2	3</a:t>
            </a:r>
          </a:p>
          <a:p>
            <a:endParaRPr lang="en-US" sz="2250" b="1" dirty="0">
              <a:solidFill>
                <a:srgbClr val="6CCCE6"/>
              </a:solidFill>
            </a:endParaRPr>
          </a:p>
          <a:p>
            <a:r>
              <a:rPr lang="en-US" sz="2250" b="1" dirty="0">
                <a:solidFill>
                  <a:srgbClr val="FF0000"/>
                </a:solidFill>
              </a:rPr>
              <a:t>Becomes = </a:t>
            </a:r>
            <a:r>
              <a:rPr lang="en-US" sz="2250" b="1" dirty="0" err="1">
                <a:solidFill>
                  <a:srgbClr val="FF0000"/>
                </a:solidFill>
              </a:rPr>
              <a:t>lh</a:t>
            </a:r>
            <a:endParaRPr lang="en-US" sz="2250" b="1" dirty="0">
              <a:solidFill>
                <a:srgbClr val="6CCCE6"/>
              </a:solidFill>
            </a:endParaRPr>
          </a:p>
        </p:txBody>
      </p:sp>
      <p:cxnSp>
        <p:nvCxnSpPr>
          <p:cNvPr id="5" name="Straight Arrow Connector 4"/>
          <p:cNvCxnSpPr/>
          <p:nvPr/>
        </p:nvCxnSpPr>
        <p:spPr>
          <a:xfrm>
            <a:off x="2200275" y="2670222"/>
            <a:ext cx="777477" cy="3745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965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4A78-F55E-BA4A-8530-34257DB0371C}"/>
              </a:ext>
            </a:extLst>
          </p:cNvPr>
          <p:cNvSpPr>
            <a:spLocks noGrp="1"/>
          </p:cNvSpPr>
          <p:nvPr>
            <p:ph type="title"/>
          </p:nvPr>
        </p:nvSpPr>
        <p:spPr/>
        <p:txBody>
          <a:bodyPr/>
          <a:lstStyle/>
          <a:p>
            <a:r>
              <a:rPr lang="en-US" dirty="0"/>
              <a:t>Transposition Cipher</a:t>
            </a:r>
          </a:p>
        </p:txBody>
      </p:sp>
      <p:sp>
        <p:nvSpPr>
          <p:cNvPr id="7" name="TextBox 6">
            <a:extLst>
              <a:ext uri="{FF2B5EF4-FFF2-40B4-BE49-F238E27FC236}">
                <a16:creationId xmlns:a16="http://schemas.microsoft.com/office/drawing/2014/main" id="{238FFD1D-8987-7B48-8150-A81BCA26D1AF}"/>
              </a:ext>
            </a:extLst>
          </p:cNvPr>
          <p:cNvSpPr txBox="1"/>
          <p:nvPr/>
        </p:nvSpPr>
        <p:spPr>
          <a:xfrm>
            <a:off x="857250" y="685801"/>
            <a:ext cx="5326982" cy="992579"/>
          </a:xfrm>
          <a:prstGeom prst="rect">
            <a:avLst/>
          </a:prstGeom>
          <a:noFill/>
        </p:spPr>
        <p:txBody>
          <a:bodyPr wrap="square" rtlCol="0">
            <a:spAutoFit/>
          </a:bodyPr>
          <a:lstStyle/>
          <a:p>
            <a:r>
              <a:rPr lang="en-US" sz="1950" b="1" dirty="0">
                <a:solidFill>
                  <a:srgbClr val="6CCCE6"/>
                </a:solidFill>
              </a:rPr>
              <a:t>		</a:t>
            </a:r>
            <a:r>
              <a:rPr lang="en-US" sz="1950" b="1" dirty="0">
                <a:solidFill>
                  <a:schemeClr val="accent1"/>
                </a:solidFill>
              </a:rPr>
              <a:t>| 1 2 3 |</a:t>
            </a:r>
          </a:p>
          <a:p>
            <a:r>
              <a:rPr lang="en-US" sz="1950" b="1" dirty="0">
                <a:solidFill>
                  <a:schemeClr val="accent1"/>
                </a:solidFill>
              </a:rPr>
              <a:t>  	E = 	|          |</a:t>
            </a:r>
          </a:p>
          <a:p>
            <a:r>
              <a:rPr lang="en-US" sz="1950" b="1" dirty="0">
                <a:solidFill>
                  <a:schemeClr val="accent1"/>
                </a:solidFill>
              </a:rPr>
              <a:t>      		| 3 1 2 |</a:t>
            </a:r>
          </a:p>
        </p:txBody>
      </p:sp>
      <p:sp>
        <p:nvSpPr>
          <p:cNvPr id="3" name="TextBox 2">
            <a:extLst>
              <a:ext uri="{FF2B5EF4-FFF2-40B4-BE49-F238E27FC236}">
                <a16:creationId xmlns:a16="http://schemas.microsoft.com/office/drawing/2014/main" id="{FB78E26E-37EA-574A-9C7A-CEF0E66B7325}"/>
              </a:ext>
            </a:extLst>
          </p:cNvPr>
          <p:cNvSpPr txBox="1"/>
          <p:nvPr/>
        </p:nvSpPr>
        <p:spPr>
          <a:xfrm>
            <a:off x="1257300" y="1943100"/>
            <a:ext cx="6629400" cy="1477328"/>
          </a:xfrm>
          <a:prstGeom prst="rect">
            <a:avLst/>
          </a:prstGeom>
          <a:noFill/>
        </p:spPr>
        <p:txBody>
          <a:bodyPr wrap="square" rtlCol="0">
            <a:spAutoFit/>
          </a:bodyPr>
          <a:lstStyle/>
          <a:p>
            <a:r>
              <a:rPr lang="en-US" sz="2250" b="1" dirty="0">
                <a:solidFill>
                  <a:srgbClr val="6CCCE6"/>
                </a:solidFill>
              </a:rPr>
              <a:t>	</a:t>
            </a:r>
            <a:r>
              <a:rPr lang="en-US" sz="2250" b="1" dirty="0"/>
              <a:t>H 	e	l	l	o	!</a:t>
            </a:r>
          </a:p>
          <a:p>
            <a:r>
              <a:rPr lang="en-US" sz="2250" b="1" dirty="0">
                <a:solidFill>
                  <a:srgbClr val="6CCCE6"/>
                </a:solidFill>
              </a:rPr>
              <a:t>	</a:t>
            </a:r>
            <a:r>
              <a:rPr lang="en-US" sz="2250" b="1" dirty="0">
                <a:solidFill>
                  <a:schemeClr val="bg2">
                    <a:lumMod val="75000"/>
                  </a:schemeClr>
                </a:solidFill>
              </a:rPr>
              <a:t>1	2	3	1	2	3</a:t>
            </a:r>
          </a:p>
          <a:p>
            <a:endParaRPr lang="en-US" sz="2250" b="1" dirty="0">
              <a:solidFill>
                <a:srgbClr val="6CCCE6"/>
              </a:solidFill>
            </a:endParaRPr>
          </a:p>
          <a:p>
            <a:r>
              <a:rPr lang="en-US" sz="2250" b="1" dirty="0">
                <a:solidFill>
                  <a:srgbClr val="FF0000"/>
                </a:solidFill>
              </a:rPr>
              <a:t>Becomes = </a:t>
            </a:r>
            <a:r>
              <a:rPr lang="en-US" sz="2250" b="1" dirty="0" err="1">
                <a:solidFill>
                  <a:srgbClr val="FF0000"/>
                </a:solidFill>
              </a:rPr>
              <a:t>lhe</a:t>
            </a:r>
            <a:endParaRPr lang="en-US" sz="2250" b="1" dirty="0">
              <a:solidFill>
                <a:srgbClr val="6CCCE6"/>
              </a:solidFill>
            </a:endParaRPr>
          </a:p>
        </p:txBody>
      </p:sp>
      <p:cxnSp>
        <p:nvCxnSpPr>
          <p:cNvPr id="5" name="Straight Arrow Connector 4"/>
          <p:cNvCxnSpPr/>
          <p:nvPr/>
        </p:nvCxnSpPr>
        <p:spPr>
          <a:xfrm>
            <a:off x="2857500" y="2628900"/>
            <a:ext cx="348852" cy="400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393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4A78-F55E-BA4A-8530-34257DB0371C}"/>
              </a:ext>
            </a:extLst>
          </p:cNvPr>
          <p:cNvSpPr>
            <a:spLocks noGrp="1"/>
          </p:cNvSpPr>
          <p:nvPr>
            <p:ph type="title"/>
          </p:nvPr>
        </p:nvSpPr>
        <p:spPr/>
        <p:txBody>
          <a:bodyPr/>
          <a:lstStyle/>
          <a:p>
            <a:r>
              <a:rPr lang="en-US" dirty="0"/>
              <a:t>Transposition Cipher</a:t>
            </a:r>
          </a:p>
        </p:txBody>
      </p:sp>
      <p:sp>
        <p:nvSpPr>
          <p:cNvPr id="7" name="TextBox 6">
            <a:extLst>
              <a:ext uri="{FF2B5EF4-FFF2-40B4-BE49-F238E27FC236}">
                <a16:creationId xmlns:a16="http://schemas.microsoft.com/office/drawing/2014/main" id="{238FFD1D-8987-7B48-8150-A81BCA26D1AF}"/>
              </a:ext>
            </a:extLst>
          </p:cNvPr>
          <p:cNvSpPr txBox="1"/>
          <p:nvPr/>
        </p:nvSpPr>
        <p:spPr>
          <a:xfrm>
            <a:off x="857250" y="685801"/>
            <a:ext cx="5038224" cy="992579"/>
          </a:xfrm>
          <a:prstGeom prst="rect">
            <a:avLst/>
          </a:prstGeom>
          <a:noFill/>
        </p:spPr>
        <p:txBody>
          <a:bodyPr wrap="square" rtlCol="0">
            <a:spAutoFit/>
          </a:bodyPr>
          <a:lstStyle/>
          <a:p>
            <a:r>
              <a:rPr lang="en-US" sz="1950" b="1" dirty="0">
                <a:solidFill>
                  <a:srgbClr val="6CCCE6"/>
                </a:solidFill>
              </a:rPr>
              <a:t>		</a:t>
            </a:r>
            <a:r>
              <a:rPr lang="en-US" sz="1950" b="1" dirty="0">
                <a:solidFill>
                  <a:schemeClr val="accent1"/>
                </a:solidFill>
              </a:rPr>
              <a:t>| 1 2 3 |</a:t>
            </a:r>
          </a:p>
          <a:p>
            <a:r>
              <a:rPr lang="en-US" sz="1950" b="1" dirty="0">
                <a:solidFill>
                  <a:schemeClr val="accent1"/>
                </a:solidFill>
              </a:rPr>
              <a:t>  	E = 	|          |</a:t>
            </a:r>
          </a:p>
          <a:p>
            <a:r>
              <a:rPr lang="en-US" sz="1950" b="1" dirty="0">
                <a:solidFill>
                  <a:schemeClr val="accent1"/>
                </a:solidFill>
              </a:rPr>
              <a:t>      		| 3 1 2 |</a:t>
            </a:r>
          </a:p>
        </p:txBody>
      </p:sp>
      <p:sp>
        <p:nvSpPr>
          <p:cNvPr id="3" name="TextBox 2">
            <a:extLst>
              <a:ext uri="{FF2B5EF4-FFF2-40B4-BE49-F238E27FC236}">
                <a16:creationId xmlns:a16="http://schemas.microsoft.com/office/drawing/2014/main" id="{FB78E26E-37EA-574A-9C7A-CEF0E66B7325}"/>
              </a:ext>
            </a:extLst>
          </p:cNvPr>
          <p:cNvSpPr txBox="1"/>
          <p:nvPr/>
        </p:nvSpPr>
        <p:spPr>
          <a:xfrm>
            <a:off x="1257300" y="1943100"/>
            <a:ext cx="6629400" cy="1477328"/>
          </a:xfrm>
          <a:prstGeom prst="rect">
            <a:avLst/>
          </a:prstGeom>
          <a:noFill/>
        </p:spPr>
        <p:txBody>
          <a:bodyPr wrap="square" rtlCol="0">
            <a:spAutoFit/>
          </a:bodyPr>
          <a:lstStyle/>
          <a:p>
            <a:r>
              <a:rPr lang="en-US" sz="2250" b="1" dirty="0">
                <a:solidFill>
                  <a:srgbClr val="6CCCE6"/>
                </a:solidFill>
              </a:rPr>
              <a:t>	</a:t>
            </a:r>
            <a:r>
              <a:rPr lang="en-US" sz="2250" b="1" dirty="0"/>
              <a:t>H 	e	l	l	o	!</a:t>
            </a:r>
          </a:p>
          <a:p>
            <a:r>
              <a:rPr lang="en-US" sz="2250" b="1" dirty="0">
                <a:solidFill>
                  <a:srgbClr val="6CCCE6"/>
                </a:solidFill>
              </a:rPr>
              <a:t>	</a:t>
            </a:r>
            <a:r>
              <a:rPr lang="en-US" sz="2250" b="1" dirty="0">
                <a:solidFill>
                  <a:schemeClr val="bg2">
                    <a:lumMod val="75000"/>
                  </a:schemeClr>
                </a:solidFill>
              </a:rPr>
              <a:t>1	2	3	1	2	3</a:t>
            </a:r>
          </a:p>
          <a:p>
            <a:endParaRPr lang="en-US" sz="2250" b="1" dirty="0">
              <a:solidFill>
                <a:srgbClr val="6CCCE6"/>
              </a:solidFill>
            </a:endParaRPr>
          </a:p>
          <a:p>
            <a:r>
              <a:rPr lang="en-US" sz="2250" b="1" dirty="0">
                <a:solidFill>
                  <a:srgbClr val="FF0000"/>
                </a:solidFill>
              </a:rPr>
              <a:t>Becomes = </a:t>
            </a:r>
            <a:r>
              <a:rPr lang="en-US" sz="2250" b="1" dirty="0" err="1">
                <a:solidFill>
                  <a:srgbClr val="FF0000"/>
                </a:solidFill>
              </a:rPr>
              <a:t>lhe</a:t>
            </a:r>
            <a:r>
              <a:rPr lang="en-US" sz="2250" b="1" dirty="0">
                <a:solidFill>
                  <a:srgbClr val="FF0000"/>
                </a:solidFill>
              </a:rPr>
              <a:t>!</a:t>
            </a:r>
            <a:endParaRPr lang="en-US" sz="2250" b="1" dirty="0">
              <a:solidFill>
                <a:srgbClr val="6CCCE6"/>
              </a:solidFill>
            </a:endParaRPr>
          </a:p>
        </p:txBody>
      </p:sp>
      <p:cxnSp>
        <p:nvCxnSpPr>
          <p:cNvPr id="5" name="Straight Arrow Connector 4"/>
          <p:cNvCxnSpPr/>
          <p:nvPr/>
        </p:nvCxnSpPr>
        <p:spPr>
          <a:xfrm flipH="1">
            <a:off x="3423048" y="2628900"/>
            <a:ext cx="1949053" cy="47910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83979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4A78-F55E-BA4A-8530-34257DB0371C}"/>
              </a:ext>
            </a:extLst>
          </p:cNvPr>
          <p:cNvSpPr>
            <a:spLocks noGrp="1"/>
          </p:cNvSpPr>
          <p:nvPr>
            <p:ph type="title"/>
          </p:nvPr>
        </p:nvSpPr>
        <p:spPr/>
        <p:txBody>
          <a:bodyPr/>
          <a:lstStyle/>
          <a:p>
            <a:r>
              <a:rPr lang="en-US" dirty="0"/>
              <a:t>Transposition Cipher</a:t>
            </a:r>
          </a:p>
        </p:txBody>
      </p:sp>
      <p:sp>
        <p:nvSpPr>
          <p:cNvPr id="7" name="TextBox 6">
            <a:extLst>
              <a:ext uri="{FF2B5EF4-FFF2-40B4-BE49-F238E27FC236}">
                <a16:creationId xmlns:a16="http://schemas.microsoft.com/office/drawing/2014/main" id="{238FFD1D-8987-7B48-8150-A81BCA26D1AF}"/>
              </a:ext>
            </a:extLst>
          </p:cNvPr>
          <p:cNvSpPr txBox="1"/>
          <p:nvPr/>
        </p:nvSpPr>
        <p:spPr>
          <a:xfrm>
            <a:off x="857249" y="685800"/>
            <a:ext cx="5904497" cy="992579"/>
          </a:xfrm>
          <a:prstGeom prst="rect">
            <a:avLst/>
          </a:prstGeom>
          <a:noFill/>
        </p:spPr>
        <p:txBody>
          <a:bodyPr wrap="square" rtlCol="0">
            <a:spAutoFit/>
          </a:bodyPr>
          <a:lstStyle/>
          <a:p>
            <a:r>
              <a:rPr lang="en-US" sz="1950" b="1" dirty="0">
                <a:solidFill>
                  <a:srgbClr val="6CCCE6"/>
                </a:solidFill>
              </a:rPr>
              <a:t>		</a:t>
            </a:r>
            <a:r>
              <a:rPr lang="en-US" sz="1950" b="1" dirty="0">
                <a:solidFill>
                  <a:schemeClr val="accent1"/>
                </a:solidFill>
              </a:rPr>
              <a:t>| 1 2 3 |</a:t>
            </a:r>
          </a:p>
          <a:p>
            <a:r>
              <a:rPr lang="en-US" sz="1950" b="1" dirty="0">
                <a:solidFill>
                  <a:schemeClr val="accent1"/>
                </a:solidFill>
              </a:rPr>
              <a:t>  	E = 	|          |</a:t>
            </a:r>
          </a:p>
          <a:p>
            <a:r>
              <a:rPr lang="en-US" sz="1950" b="1" dirty="0">
                <a:solidFill>
                  <a:schemeClr val="accent1"/>
                </a:solidFill>
              </a:rPr>
              <a:t>      		| 3 1 2 |</a:t>
            </a:r>
          </a:p>
        </p:txBody>
      </p:sp>
      <p:sp>
        <p:nvSpPr>
          <p:cNvPr id="3" name="TextBox 2">
            <a:extLst>
              <a:ext uri="{FF2B5EF4-FFF2-40B4-BE49-F238E27FC236}">
                <a16:creationId xmlns:a16="http://schemas.microsoft.com/office/drawing/2014/main" id="{FB78E26E-37EA-574A-9C7A-CEF0E66B7325}"/>
              </a:ext>
            </a:extLst>
          </p:cNvPr>
          <p:cNvSpPr txBox="1"/>
          <p:nvPr/>
        </p:nvSpPr>
        <p:spPr>
          <a:xfrm>
            <a:off x="1257300" y="1943100"/>
            <a:ext cx="6629400" cy="1477328"/>
          </a:xfrm>
          <a:prstGeom prst="rect">
            <a:avLst/>
          </a:prstGeom>
          <a:noFill/>
        </p:spPr>
        <p:txBody>
          <a:bodyPr wrap="square" rtlCol="0">
            <a:spAutoFit/>
          </a:bodyPr>
          <a:lstStyle/>
          <a:p>
            <a:r>
              <a:rPr lang="en-US" sz="2250" b="1" dirty="0">
                <a:solidFill>
                  <a:srgbClr val="6CCCE6"/>
                </a:solidFill>
              </a:rPr>
              <a:t>	</a:t>
            </a:r>
            <a:r>
              <a:rPr lang="en-US" sz="2250" b="1" dirty="0"/>
              <a:t>H 	e	l	l	o	!</a:t>
            </a:r>
          </a:p>
          <a:p>
            <a:r>
              <a:rPr lang="en-US" sz="2250" b="1" dirty="0">
                <a:solidFill>
                  <a:srgbClr val="6CCCE6"/>
                </a:solidFill>
              </a:rPr>
              <a:t>	</a:t>
            </a:r>
            <a:r>
              <a:rPr lang="en-US" sz="2250" b="1" dirty="0">
                <a:solidFill>
                  <a:schemeClr val="bg2">
                    <a:lumMod val="75000"/>
                  </a:schemeClr>
                </a:solidFill>
              </a:rPr>
              <a:t>1	2	3	1	2	3</a:t>
            </a:r>
          </a:p>
          <a:p>
            <a:endParaRPr lang="en-US" sz="2250" b="1" dirty="0">
              <a:solidFill>
                <a:srgbClr val="6CCCE6"/>
              </a:solidFill>
            </a:endParaRPr>
          </a:p>
          <a:p>
            <a:r>
              <a:rPr lang="en-US" sz="2250" b="1" dirty="0">
                <a:solidFill>
                  <a:srgbClr val="FF0000"/>
                </a:solidFill>
              </a:rPr>
              <a:t>Becomes = </a:t>
            </a:r>
            <a:r>
              <a:rPr lang="en-US" sz="2250" b="1" dirty="0" err="1">
                <a:solidFill>
                  <a:srgbClr val="FF0000"/>
                </a:solidFill>
              </a:rPr>
              <a:t>lhe!l</a:t>
            </a:r>
            <a:endParaRPr lang="en-US" sz="2250" b="1" dirty="0">
              <a:solidFill>
                <a:srgbClr val="6CCCE6"/>
              </a:solidFill>
            </a:endParaRPr>
          </a:p>
        </p:txBody>
      </p:sp>
      <p:cxnSp>
        <p:nvCxnSpPr>
          <p:cNvPr id="5" name="Straight Arrow Connector 4"/>
          <p:cNvCxnSpPr/>
          <p:nvPr/>
        </p:nvCxnSpPr>
        <p:spPr>
          <a:xfrm flipH="1">
            <a:off x="3543300" y="2686050"/>
            <a:ext cx="571500" cy="400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710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4A78-F55E-BA4A-8530-34257DB0371C}"/>
              </a:ext>
            </a:extLst>
          </p:cNvPr>
          <p:cNvSpPr>
            <a:spLocks noGrp="1"/>
          </p:cNvSpPr>
          <p:nvPr>
            <p:ph type="title"/>
          </p:nvPr>
        </p:nvSpPr>
        <p:spPr/>
        <p:txBody>
          <a:bodyPr/>
          <a:lstStyle/>
          <a:p>
            <a:r>
              <a:rPr lang="en-US" dirty="0"/>
              <a:t>Transposition Cipher</a:t>
            </a:r>
          </a:p>
        </p:txBody>
      </p:sp>
      <p:sp>
        <p:nvSpPr>
          <p:cNvPr id="7" name="TextBox 6">
            <a:extLst>
              <a:ext uri="{FF2B5EF4-FFF2-40B4-BE49-F238E27FC236}">
                <a16:creationId xmlns:a16="http://schemas.microsoft.com/office/drawing/2014/main" id="{238FFD1D-8987-7B48-8150-A81BCA26D1AF}"/>
              </a:ext>
            </a:extLst>
          </p:cNvPr>
          <p:cNvSpPr txBox="1"/>
          <p:nvPr/>
        </p:nvSpPr>
        <p:spPr>
          <a:xfrm>
            <a:off x="857250" y="685800"/>
            <a:ext cx="3886200" cy="992579"/>
          </a:xfrm>
          <a:prstGeom prst="rect">
            <a:avLst/>
          </a:prstGeom>
          <a:noFill/>
        </p:spPr>
        <p:txBody>
          <a:bodyPr wrap="square" rtlCol="0">
            <a:spAutoFit/>
          </a:bodyPr>
          <a:lstStyle/>
          <a:p>
            <a:r>
              <a:rPr lang="en-US" sz="1950" b="1" dirty="0">
                <a:solidFill>
                  <a:srgbClr val="6CCCE6"/>
                </a:solidFill>
              </a:rPr>
              <a:t>		</a:t>
            </a:r>
            <a:r>
              <a:rPr lang="en-US" sz="1950" b="1" dirty="0">
                <a:solidFill>
                  <a:schemeClr val="accent1"/>
                </a:solidFill>
              </a:rPr>
              <a:t>| 1 2 3 |</a:t>
            </a:r>
          </a:p>
          <a:p>
            <a:r>
              <a:rPr lang="en-US" sz="1950" b="1" dirty="0">
                <a:solidFill>
                  <a:schemeClr val="accent1"/>
                </a:solidFill>
              </a:rPr>
              <a:t>  	E = 	|          |</a:t>
            </a:r>
          </a:p>
          <a:p>
            <a:r>
              <a:rPr lang="en-US" sz="1950" b="1" dirty="0">
                <a:solidFill>
                  <a:schemeClr val="accent1"/>
                </a:solidFill>
              </a:rPr>
              <a:t>      		| 3 1 2 |</a:t>
            </a:r>
          </a:p>
        </p:txBody>
      </p:sp>
      <p:sp>
        <p:nvSpPr>
          <p:cNvPr id="3" name="TextBox 2">
            <a:extLst>
              <a:ext uri="{FF2B5EF4-FFF2-40B4-BE49-F238E27FC236}">
                <a16:creationId xmlns:a16="http://schemas.microsoft.com/office/drawing/2014/main" id="{FB78E26E-37EA-574A-9C7A-CEF0E66B7325}"/>
              </a:ext>
            </a:extLst>
          </p:cNvPr>
          <p:cNvSpPr txBox="1"/>
          <p:nvPr/>
        </p:nvSpPr>
        <p:spPr>
          <a:xfrm>
            <a:off x="1257300" y="1947386"/>
            <a:ext cx="6629400" cy="1477328"/>
          </a:xfrm>
          <a:prstGeom prst="rect">
            <a:avLst/>
          </a:prstGeom>
          <a:noFill/>
        </p:spPr>
        <p:txBody>
          <a:bodyPr wrap="square" rtlCol="0">
            <a:spAutoFit/>
          </a:bodyPr>
          <a:lstStyle/>
          <a:p>
            <a:r>
              <a:rPr lang="en-US" sz="2250" b="1" dirty="0">
                <a:solidFill>
                  <a:srgbClr val="6CCCE6"/>
                </a:solidFill>
              </a:rPr>
              <a:t>	</a:t>
            </a:r>
            <a:r>
              <a:rPr lang="en-US" sz="2250" b="1" dirty="0"/>
              <a:t>H 	e	l	l	o	!</a:t>
            </a:r>
          </a:p>
          <a:p>
            <a:r>
              <a:rPr lang="en-US" sz="2250" b="1" dirty="0">
                <a:solidFill>
                  <a:srgbClr val="6CCCE6"/>
                </a:solidFill>
              </a:rPr>
              <a:t>	</a:t>
            </a:r>
            <a:r>
              <a:rPr lang="en-US" sz="2250" b="1" dirty="0">
                <a:solidFill>
                  <a:schemeClr val="bg2">
                    <a:lumMod val="75000"/>
                  </a:schemeClr>
                </a:solidFill>
              </a:rPr>
              <a:t>1	2	3	1	2	3</a:t>
            </a:r>
          </a:p>
          <a:p>
            <a:endParaRPr lang="en-US" sz="2250" b="1" dirty="0">
              <a:solidFill>
                <a:srgbClr val="6CCCE6"/>
              </a:solidFill>
            </a:endParaRPr>
          </a:p>
          <a:p>
            <a:r>
              <a:rPr lang="en-US" sz="2250" b="1" dirty="0">
                <a:solidFill>
                  <a:srgbClr val="FF0000"/>
                </a:solidFill>
              </a:rPr>
              <a:t>Becomes = </a:t>
            </a:r>
            <a:r>
              <a:rPr lang="en-US" sz="2250" b="1" dirty="0" err="1">
                <a:solidFill>
                  <a:srgbClr val="FF0000"/>
                </a:solidFill>
              </a:rPr>
              <a:t>lhe!lo</a:t>
            </a:r>
            <a:endParaRPr lang="en-US" sz="2250" b="1" dirty="0">
              <a:solidFill>
                <a:srgbClr val="6CCCE6"/>
              </a:solidFill>
            </a:endParaRPr>
          </a:p>
        </p:txBody>
      </p:sp>
      <p:cxnSp>
        <p:nvCxnSpPr>
          <p:cNvPr id="5" name="Straight Arrow Connector 4"/>
          <p:cNvCxnSpPr/>
          <p:nvPr/>
        </p:nvCxnSpPr>
        <p:spPr>
          <a:xfrm flipH="1">
            <a:off x="3714750" y="2686050"/>
            <a:ext cx="1028700" cy="457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521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3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13 Minutes</a:t>
            </a:r>
            <a:endParaRPr/>
          </a:p>
        </p:txBody>
      </p:sp>
      <p:sp>
        <p:nvSpPr>
          <p:cNvPr id="2381" name="Google Shape;2381;p1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2" name="Google Shape;2382;p13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Simple Ciphers and Key Spaces</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practice using each of the classical ciphers discussed in the lecture.</a:t>
            </a:r>
            <a:endParaRPr sz="1800">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7" name="Google Shape;2387;p13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8" name="Google Shape;2388;p133"/>
          <p:cNvSpPr txBox="1"/>
          <p:nvPr/>
        </p:nvSpPr>
        <p:spPr>
          <a:xfrm>
            <a:off x="2068350" y="3594600"/>
            <a:ext cx="5007300" cy="70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90000"/>
                </a:solidFill>
                <a:latin typeface="Roboto Mono"/>
                <a:ea typeface="Roboto Mono"/>
                <a:cs typeface="Roboto Mono"/>
                <a:sym typeface="Roboto Mono"/>
              </a:rPr>
              <a:t>Cipher and Key Spaces </a:t>
            </a:r>
            <a:endParaRPr sz="3000">
              <a:solidFill>
                <a:srgbClr val="990000"/>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Cryptography Matters</a:t>
            </a:r>
            <a:endParaRPr/>
          </a:p>
        </p:txBody>
      </p:sp>
      <p:sp>
        <p:nvSpPr>
          <p:cNvPr id="2062" name="Google Shape;2062;p10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3" name="Google Shape;2063;p107"/>
          <p:cNvSpPr txBox="1">
            <a:spLocks noGrp="1"/>
          </p:cNvSpPr>
          <p:nvPr>
            <p:ph type="body" idx="3"/>
          </p:nvPr>
        </p:nvSpPr>
        <p:spPr>
          <a:xfrm>
            <a:off x="125" y="2635600"/>
            <a:ext cx="9144000" cy="2271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sz="1800">
              <a:solidFill>
                <a:schemeClr val="dk1"/>
              </a:solidFill>
            </a:endParaRPr>
          </a:p>
          <a:p>
            <a:pPr marL="0" lvl="0" indent="0" algn="l" rtl="0">
              <a:spcBef>
                <a:spcPts val="800"/>
              </a:spcBef>
              <a:spcAft>
                <a:spcPts val="0"/>
              </a:spcAft>
              <a:buClr>
                <a:schemeClr val="dk1"/>
              </a:buClr>
              <a:buSzPts val="1100"/>
              <a:buFont typeface="Arial"/>
              <a:buNone/>
            </a:pPr>
            <a:r>
              <a:rPr lang="en" sz="1800">
                <a:solidFill>
                  <a:schemeClr val="dk1"/>
                </a:solidFill>
              </a:rPr>
              <a:t>Information </a:t>
            </a:r>
            <a:r>
              <a:rPr lang="en" sz="1800">
                <a:solidFill>
                  <a:schemeClr val="dk1"/>
                </a:solidFill>
                <a:latin typeface="Roboto Light"/>
                <a:ea typeface="Roboto Light"/>
                <a:cs typeface="Roboto Light"/>
                <a:sym typeface="Roboto Light"/>
              </a:rPr>
              <a:t>is often the most prized asset of individuals and organizations.</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1800">
              <a:solidFill>
                <a:schemeClr val="dk1"/>
              </a:solidFill>
            </a:endParaRPr>
          </a:p>
          <a:p>
            <a:pPr marL="0" lvl="0" indent="0" algn="l" rtl="0">
              <a:spcBef>
                <a:spcPts val="800"/>
              </a:spcBef>
              <a:spcAft>
                <a:spcPts val="0"/>
              </a:spcAft>
              <a:buClr>
                <a:schemeClr val="dk1"/>
              </a:buClr>
              <a:buSzPts val="1100"/>
              <a:buFont typeface="Arial"/>
              <a:buNone/>
            </a:pPr>
            <a:r>
              <a:rPr lang="en" sz="1800">
                <a:solidFill>
                  <a:schemeClr val="dk1"/>
                </a:solidFill>
              </a:rPr>
              <a:t>Ensuring information can be stored, transmitted, and received securely is a central responsibility of modern security professionals. </a:t>
            </a:r>
            <a:endParaRPr sz="1800">
              <a:solidFill>
                <a:schemeClr val="dk1"/>
              </a:solidFill>
            </a:endParaRPr>
          </a:p>
          <a:p>
            <a:pPr marL="0" lvl="0" indent="0" algn="l" rtl="0">
              <a:spcBef>
                <a:spcPts val="800"/>
              </a:spcBef>
              <a:spcAft>
                <a:spcPts val="800"/>
              </a:spcAft>
              <a:buNone/>
            </a:pPr>
            <a:endParaRPr sz="1800"/>
          </a:p>
        </p:txBody>
      </p:sp>
      <p:sp>
        <p:nvSpPr>
          <p:cNvPr id="2064" name="Google Shape;2064;p107"/>
          <p:cNvSpPr/>
          <p:nvPr/>
        </p:nvSpPr>
        <p:spPr>
          <a:xfrm>
            <a:off x="1664150" y="1218200"/>
            <a:ext cx="1258500" cy="11583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Sender</a:t>
            </a:r>
            <a:endParaRPr>
              <a:latin typeface="Roboto"/>
              <a:ea typeface="Roboto"/>
              <a:cs typeface="Roboto"/>
              <a:sym typeface="Roboto"/>
            </a:endParaRPr>
          </a:p>
        </p:txBody>
      </p:sp>
      <p:sp>
        <p:nvSpPr>
          <p:cNvPr id="2065" name="Google Shape;2065;p107"/>
          <p:cNvSpPr/>
          <p:nvPr/>
        </p:nvSpPr>
        <p:spPr>
          <a:xfrm>
            <a:off x="6221350" y="1218200"/>
            <a:ext cx="1258500" cy="1158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Receiver</a:t>
            </a:r>
            <a:endParaRPr>
              <a:latin typeface="Roboto"/>
              <a:ea typeface="Roboto"/>
              <a:cs typeface="Roboto"/>
              <a:sym typeface="Roboto"/>
            </a:endParaRPr>
          </a:p>
        </p:txBody>
      </p:sp>
      <p:sp>
        <p:nvSpPr>
          <p:cNvPr id="2066" name="Google Shape;2066;p107"/>
          <p:cNvSpPr/>
          <p:nvPr/>
        </p:nvSpPr>
        <p:spPr>
          <a:xfrm>
            <a:off x="2922650" y="1491775"/>
            <a:ext cx="3298800" cy="533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07"/>
          <p:cNvSpPr/>
          <p:nvPr/>
        </p:nvSpPr>
        <p:spPr>
          <a:xfrm>
            <a:off x="2950013" y="1012275"/>
            <a:ext cx="310068" cy="281502"/>
          </a:xfrm>
          <a:prstGeom prst="irregularSeal1">
            <a:avLst/>
          </a:prstGeom>
          <a:solidFill>
            <a:srgbClr val="FF0000"/>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07"/>
          <p:cNvSpPr/>
          <p:nvPr/>
        </p:nvSpPr>
        <p:spPr>
          <a:xfrm>
            <a:off x="3695188" y="1012275"/>
            <a:ext cx="310068" cy="281502"/>
          </a:xfrm>
          <a:prstGeom prst="irregularSeal1">
            <a:avLst/>
          </a:prstGeom>
          <a:solidFill>
            <a:srgbClr val="FF0000"/>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07"/>
          <p:cNvSpPr/>
          <p:nvPr/>
        </p:nvSpPr>
        <p:spPr>
          <a:xfrm>
            <a:off x="4576550" y="1012275"/>
            <a:ext cx="310068" cy="281502"/>
          </a:xfrm>
          <a:prstGeom prst="irregularSeal1">
            <a:avLst/>
          </a:prstGeom>
          <a:solidFill>
            <a:srgbClr val="FF0000"/>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07"/>
          <p:cNvSpPr/>
          <p:nvPr/>
        </p:nvSpPr>
        <p:spPr>
          <a:xfrm>
            <a:off x="5389813" y="1012275"/>
            <a:ext cx="310068" cy="281502"/>
          </a:xfrm>
          <a:prstGeom prst="irregularSeal1">
            <a:avLst/>
          </a:prstGeom>
          <a:solidFill>
            <a:srgbClr val="FF0000"/>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07"/>
          <p:cNvSpPr/>
          <p:nvPr/>
        </p:nvSpPr>
        <p:spPr>
          <a:xfrm>
            <a:off x="3322600" y="1012275"/>
            <a:ext cx="310068" cy="281502"/>
          </a:xfrm>
          <a:prstGeom prst="irregularSeal2">
            <a:avLst/>
          </a:prstGeom>
          <a:solidFill>
            <a:srgbClr val="FF0000"/>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07"/>
          <p:cNvSpPr/>
          <p:nvPr/>
        </p:nvSpPr>
        <p:spPr>
          <a:xfrm rot="1968430">
            <a:off x="4135883" y="1012273"/>
            <a:ext cx="310059" cy="281494"/>
          </a:xfrm>
          <a:prstGeom prst="irregularSeal2">
            <a:avLst/>
          </a:prstGeom>
          <a:solidFill>
            <a:srgbClr val="FF0000"/>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07"/>
          <p:cNvSpPr/>
          <p:nvPr/>
        </p:nvSpPr>
        <p:spPr>
          <a:xfrm rot="-7369258">
            <a:off x="4983200" y="1012250"/>
            <a:ext cx="310043" cy="281523"/>
          </a:xfrm>
          <a:prstGeom prst="irregularSeal2">
            <a:avLst/>
          </a:prstGeom>
          <a:solidFill>
            <a:srgbClr val="FF0000"/>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07"/>
          <p:cNvSpPr/>
          <p:nvPr/>
        </p:nvSpPr>
        <p:spPr>
          <a:xfrm>
            <a:off x="5805575" y="1012275"/>
            <a:ext cx="310068" cy="281502"/>
          </a:xfrm>
          <a:prstGeom prst="irregularSeal2">
            <a:avLst/>
          </a:prstGeom>
          <a:solidFill>
            <a:srgbClr val="FF0000"/>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5" name="Google Shape;2075;p107"/>
          <p:cNvCxnSpPr/>
          <p:nvPr/>
        </p:nvCxnSpPr>
        <p:spPr>
          <a:xfrm>
            <a:off x="3104265" y="1310127"/>
            <a:ext cx="1500" cy="165300"/>
          </a:xfrm>
          <a:prstGeom prst="straightConnector1">
            <a:avLst/>
          </a:prstGeom>
          <a:noFill/>
          <a:ln w="9525" cap="flat" cmpd="sng">
            <a:solidFill>
              <a:schemeClr val="dk2"/>
            </a:solidFill>
            <a:prstDash val="solid"/>
            <a:round/>
            <a:headEnd type="none" w="med" len="med"/>
            <a:tailEnd type="triangle" w="med" len="med"/>
          </a:ln>
        </p:spPr>
      </p:cxnSp>
      <p:cxnSp>
        <p:nvCxnSpPr>
          <p:cNvPr id="2076" name="Google Shape;2076;p107"/>
          <p:cNvCxnSpPr/>
          <p:nvPr/>
        </p:nvCxnSpPr>
        <p:spPr>
          <a:xfrm>
            <a:off x="3476877" y="1293777"/>
            <a:ext cx="1500" cy="165300"/>
          </a:xfrm>
          <a:prstGeom prst="straightConnector1">
            <a:avLst/>
          </a:prstGeom>
          <a:noFill/>
          <a:ln w="9525" cap="flat" cmpd="sng">
            <a:solidFill>
              <a:schemeClr val="dk2"/>
            </a:solidFill>
            <a:prstDash val="solid"/>
            <a:round/>
            <a:headEnd type="none" w="med" len="med"/>
            <a:tailEnd type="triangle" w="med" len="med"/>
          </a:ln>
        </p:spPr>
      </p:cxnSp>
      <p:cxnSp>
        <p:nvCxnSpPr>
          <p:cNvPr id="2077" name="Google Shape;2077;p107"/>
          <p:cNvCxnSpPr/>
          <p:nvPr/>
        </p:nvCxnSpPr>
        <p:spPr>
          <a:xfrm>
            <a:off x="3849465" y="1310127"/>
            <a:ext cx="1500" cy="165300"/>
          </a:xfrm>
          <a:prstGeom prst="straightConnector1">
            <a:avLst/>
          </a:prstGeom>
          <a:noFill/>
          <a:ln w="9525" cap="flat" cmpd="sng">
            <a:solidFill>
              <a:schemeClr val="dk2"/>
            </a:solidFill>
            <a:prstDash val="solid"/>
            <a:round/>
            <a:headEnd type="none" w="med" len="med"/>
            <a:tailEnd type="triangle" w="med" len="med"/>
          </a:ln>
        </p:spPr>
      </p:cxnSp>
      <p:cxnSp>
        <p:nvCxnSpPr>
          <p:cNvPr id="2078" name="Google Shape;2078;p107"/>
          <p:cNvCxnSpPr/>
          <p:nvPr/>
        </p:nvCxnSpPr>
        <p:spPr>
          <a:xfrm>
            <a:off x="4290140" y="1293777"/>
            <a:ext cx="1500" cy="165300"/>
          </a:xfrm>
          <a:prstGeom prst="straightConnector1">
            <a:avLst/>
          </a:prstGeom>
          <a:noFill/>
          <a:ln w="9525" cap="flat" cmpd="sng">
            <a:solidFill>
              <a:schemeClr val="dk2"/>
            </a:solidFill>
            <a:prstDash val="solid"/>
            <a:round/>
            <a:headEnd type="none" w="med" len="med"/>
            <a:tailEnd type="triangle" w="med" len="med"/>
          </a:ln>
        </p:spPr>
      </p:cxnSp>
      <p:cxnSp>
        <p:nvCxnSpPr>
          <p:cNvPr id="2079" name="Google Shape;2079;p107"/>
          <p:cNvCxnSpPr/>
          <p:nvPr/>
        </p:nvCxnSpPr>
        <p:spPr>
          <a:xfrm>
            <a:off x="4715940" y="1310127"/>
            <a:ext cx="1500" cy="165300"/>
          </a:xfrm>
          <a:prstGeom prst="straightConnector1">
            <a:avLst/>
          </a:prstGeom>
          <a:noFill/>
          <a:ln w="9525" cap="flat" cmpd="sng">
            <a:solidFill>
              <a:schemeClr val="dk2"/>
            </a:solidFill>
            <a:prstDash val="solid"/>
            <a:round/>
            <a:headEnd type="none" w="med" len="med"/>
            <a:tailEnd type="triangle" w="med" len="med"/>
          </a:ln>
        </p:spPr>
      </p:cxnSp>
      <p:cxnSp>
        <p:nvCxnSpPr>
          <p:cNvPr id="2080" name="Google Shape;2080;p107"/>
          <p:cNvCxnSpPr/>
          <p:nvPr/>
        </p:nvCxnSpPr>
        <p:spPr>
          <a:xfrm>
            <a:off x="5141740" y="1310127"/>
            <a:ext cx="1500" cy="165300"/>
          </a:xfrm>
          <a:prstGeom prst="straightConnector1">
            <a:avLst/>
          </a:prstGeom>
          <a:noFill/>
          <a:ln w="9525" cap="flat" cmpd="sng">
            <a:solidFill>
              <a:schemeClr val="dk2"/>
            </a:solidFill>
            <a:prstDash val="solid"/>
            <a:round/>
            <a:headEnd type="none" w="med" len="med"/>
            <a:tailEnd type="triangle" w="med" len="med"/>
          </a:ln>
        </p:spPr>
      </p:cxnSp>
      <p:cxnSp>
        <p:nvCxnSpPr>
          <p:cNvPr id="2081" name="Google Shape;2081;p107"/>
          <p:cNvCxnSpPr/>
          <p:nvPr/>
        </p:nvCxnSpPr>
        <p:spPr>
          <a:xfrm>
            <a:off x="5558965" y="1310127"/>
            <a:ext cx="1500" cy="165300"/>
          </a:xfrm>
          <a:prstGeom prst="straightConnector1">
            <a:avLst/>
          </a:prstGeom>
          <a:noFill/>
          <a:ln w="9525" cap="flat" cmpd="sng">
            <a:solidFill>
              <a:schemeClr val="dk2"/>
            </a:solidFill>
            <a:prstDash val="solid"/>
            <a:round/>
            <a:headEnd type="none" w="med" len="med"/>
            <a:tailEnd type="triangle" w="med" len="med"/>
          </a:ln>
        </p:spPr>
      </p:cxnSp>
      <p:cxnSp>
        <p:nvCxnSpPr>
          <p:cNvPr id="2082" name="Google Shape;2082;p107"/>
          <p:cNvCxnSpPr/>
          <p:nvPr/>
        </p:nvCxnSpPr>
        <p:spPr>
          <a:xfrm>
            <a:off x="5984765" y="1310127"/>
            <a:ext cx="1500" cy="165300"/>
          </a:xfrm>
          <a:prstGeom prst="straightConnector1">
            <a:avLst/>
          </a:prstGeom>
          <a:noFill/>
          <a:ln w="9525" cap="flat" cmpd="sng">
            <a:solidFill>
              <a:schemeClr val="dk2"/>
            </a:solidFill>
            <a:prstDash val="solid"/>
            <a:round/>
            <a:headEnd type="none" w="med" len="med"/>
            <a:tailEnd type="triangle" w="med" len="med"/>
          </a:ln>
        </p:spPr>
      </p:cxnSp>
      <p:sp>
        <p:nvSpPr>
          <p:cNvPr id="2083" name="Google Shape;2083;p107"/>
          <p:cNvSpPr/>
          <p:nvPr/>
        </p:nvSpPr>
        <p:spPr>
          <a:xfrm>
            <a:off x="3018350" y="1540075"/>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07"/>
          <p:cNvSpPr/>
          <p:nvPr/>
        </p:nvSpPr>
        <p:spPr>
          <a:xfrm>
            <a:off x="3260075" y="1821075"/>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07"/>
          <p:cNvSpPr/>
          <p:nvPr/>
        </p:nvSpPr>
        <p:spPr>
          <a:xfrm>
            <a:off x="3456500" y="1531100"/>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07"/>
          <p:cNvSpPr/>
          <p:nvPr/>
        </p:nvSpPr>
        <p:spPr>
          <a:xfrm>
            <a:off x="3632675" y="1849625"/>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07"/>
          <p:cNvSpPr/>
          <p:nvPr/>
        </p:nvSpPr>
        <p:spPr>
          <a:xfrm>
            <a:off x="3850975" y="1563900"/>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07"/>
          <p:cNvSpPr/>
          <p:nvPr/>
        </p:nvSpPr>
        <p:spPr>
          <a:xfrm>
            <a:off x="4047050" y="1821075"/>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07"/>
          <p:cNvSpPr/>
          <p:nvPr/>
        </p:nvSpPr>
        <p:spPr>
          <a:xfrm>
            <a:off x="4245450" y="1531100"/>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07"/>
          <p:cNvSpPr/>
          <p:nvPr/>
        </p:nvSpPr>
        <p:spPr>
          <a:xfrm>
            <a:off x="4461425" y="1849625"/>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07"/>
          <p:cNvSpPr/>
          <p:nvPr/>
        </p:nvSpPr>
        <p:spPr>
          <a:xfrm>
            <a:off x="4639925" y="1563900"/>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07"/>
          <p:cNvSpPr/>
          <p:nvPr/>
        </p:nvSpPr>
        <p:spPr>
          <a:xfrm>
            <a:off x="4875800" y="1849625"/>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07"/>
          <p:cNvSpPr/>
          <p:nvPr/>
        </p:nvSpPr>
        <p:spPr>
          <a:xfrm>
            <a:off x="5084750" y="1531100"/>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07"/>
          <p:cNvSpPr/>
          <p:nvPr/>
        </p:nvSpPr>
        <p:spPr>
          <a:xfrm>
            <a:off x="5286950" y="1878775"/>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07"/>
          <p:cNvSpPr/>
          <p:nvPr/>
        </p:nvSpPr>
        <p:spPr>
          <a:xfrm>
            <a:off x="5529575" y="1531100"/>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07"/>
          <p:cNvSpPr/>
          <p:nvPr/>
        </p:nvSpPr>
        <p:spPr>
          <a:xfrm>
            <a:off x="5754150" y="1849625"/>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07"/>
          <p:cNvSpPr/>
          <p:nvPr/>
        </p:nvSpPr>
        <p:spPr>
          <a:xfrm>
            <a:off x="5947300" y="1563900"/>
            <a:ext cx="115500" cy="107100"/>
          </a:xfrm>
          <a:prstGeom prst="rect">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8" name="Google Shape;2098;p107"/>
          <p:cNvCxnSpPr/>
          <p:nvPr/>
        </p:nvCxnSpPr>
        <p:spPr>
          <a:xfrm rot="10800000" flipH="1">
            <a:off x="2980500" y="1745288"/>
            <a:ext cx="3183000" cy="1500"/>
          </a:xfrm>
          <a:prstGeom prst="straightConnector1">
            <a:avLst/>
          </a:prstGeom>
          <a:noFill/>
          <a:ln w="19050" cap="flat" cmpd="sng">
            <a:solidFill>
              <a:srgbClr val="0B5394"/>
            </a:solidFill>
            <a:prstDash val="solid"/>
            <a:round/>
            <a:headEnd type="triangle" w="med" len="med"/>
            <a:tailEnd type="triangle" w="med" len="med"/>
          </a:ln>
        </p:spPr>
      </p:cxnSp>
      <p:sp>
        <p:nvSpPr>
          <p:cNvPr id="2099" name="Google Shape;2099;p107"/>
          <p:cNvSpPr txBox="1"/>
          <p:nvPr/>
        </p:nvSpPr>
        <p:spPr>
          <a:xfrm>
            <a:off x="3822925" y="714738"/>
            <a:ext cx="14985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Threat Actors</a:t>
            </a:r>
            <a:endParaRPr>
              <a:latin typeface="Roboto"/>
              <a:ea typeface="Roboto"/>
              <a:cs typeface="Roboto"/>
              <a:sym typeface="Roboto"/>
            </a:endParaRPr>
          </a:p>
        </p:txBody>
      </p:sp>
      <p:sp>
        <p:nvSpPr>
          <p:cNvPr id="2100" name="Google Shape;2100;p107"/>
          <p:cNvSpPr txBox="1"/>
          <p:nvPr/>
        </p:nvSpPr>
        <p:spPr>
          <a:xfrm>
            <a:off x="3135000" y="1990550"/>
            <a:ext cx="2874000" cy="3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Secure Channel with Data Exchange</a:t>
            </a:r>
            <a:endParaRPr sz="12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134"/>
          <p:cNvSpPr txBox="1">
            <a:spLocks noGrp="1"/>
          </p:cNvSpPr>
          <p:nvPr>
            <p:ph type="title"/>
          </p:nvPr>
        </p:nvSpPr>
        <p:spPr>
          <a:xfrm>
            <a:off x="274350" y="17693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Character Encoding </a:t>
            </a:r>
            <a:endParaRPr/>
          </a:p>
          <a:p>
            <a:pPr marL="0" lvl="0" indent="0" algn="ctr" rtl="0">
              <a:spcBef>
                <a:spcPts val="0"/>
              </a:spcBef>
              <a:spcAft>
                <a:spcPts val="0"/>
              </a:spcAft>
              <a:buNone/>
            </a:pPr>
            <a:r>
              <a:rPr lang="en"/>
              <a:t>and </a:t>
            </a:r>
            <a:endParaRPr/>
          </a:p>
          <a:p>
            <a:pPr marL="0" lvl="0" indent="0" algn="ctr" rtl="0">
              <a:spcBef>
                <a:spcPts val="0"/>
              </a:spcBef>
              <a:spcAft>
                <a:spcPts val="0"/>
              </a:spcAft>
              <a:buNone/>
            </a:pPr>
            <a:r>
              <a:rPr lang="en"/>
              <a:t>Binary Representation</a:t>
            </a:r>
            <a:endParaRPr/>
          </a:p>
        </p:txBody>
      </p:sp>
      <p:sp>
        <p:nvSpPr>
          <p:cNvPr id="2394" name="Google Shape;2394;p13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135"/>
          <p:cNvSpPr txBox="1">
            <a:spLocks noGrp="1"/>
          </p:cNvSpPr>
          <p:nvPr>
            <p:ph type="title"/>
          </p:nvPr>
        </p:nvSpPr>
        <p:spPr>
          <a:xfrm>
            <a:off x="2525275" y="1583225"/>
            <a:ext cx="52275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Light"/>
                <a:ea typeface="Roboto Light"/>
                <a:cs typeface="Roboto Light"/>
                <a:sym typeface="Roboto Light"/>
              </a:rPr>
              <a:t>Letter ciphers are not compatible with the numerical representation of digital data. </a:t>
            </a:r>
            <a:endParaRPr sz="3000">
              <a:latin typeface="Roboto Light"/>
              <a:ea typeface="Roboto Light"/>
              <a:cs typeface="Roboto Light"/>
              <a:sym typeface="Roboto Light"/>
            </a:endParaRPr>
          </a:p>
        </p:txBody>
      </p:sp>
      <p:sp>
        <p:nvSpPr>
          <p:cNvPr id="2400" name="Google Shape;2400;p13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pic>
        <p:nvPicPr>
          <p:cNvPr id="4" name="Picture 3"/>
          <p:cNvPicPr>
            <a:picLocks noChangeAspect="1"/>
          </p:cNvPicPr>
          <p:nvPr/>
        </p:nvPicPr>
        <p:blipFill>
          <a:blip r:embed="rId2"/>
          <a:stretch>
            <a:fillRect/>
          </a:stretch>
        </p:blipFill>
        <p:spPr>
          <a:xfrm>
            <a:off x="4114800" y="1200150"/>
            <a:ext cx="3429000" cy="2493169"/>
          </a:xfrm>
          <a:prstGeom prst="rect">
            <a:avLst/>
          </a:prstGeom>
        </p:spPr>
      </p:pic>
      <p:sp>
        <p:nvSpPr>
          <p:cNvPr id="6" name="Right Arrow 5"/>
          <p:cNvSpPr/>
          <p:nvPr/>
        </p:nvSpPr>
        <p:spPr>
          <a:xfrm>
            <a:off x="3227154" y="2189559"/>
            <a:ext cx="1230546"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ectangle 6"/>
          <p:cNvSpPr/>
          <p:nvPr/>
        </p:nvSpPr>
        <p:spPr>
          <a:xfrm>
            <a:off x="3301035" y="862642"/>
            <a:ext cx="813364" cy="1396536"/>
          </a:xfrm>
          <a:prstGeom prst="rect">
            <a:avLst/>
          </a:prstGeom>
          <a:noFill/>
        </p:spPr>
        <p:txBody>
          <a:bodyPr wrap="none" lIns="68580" tIns="34290" rIns="68580" bIns="34290">
            <a:spAutoFit/>
          </a:bodyPr>
          <a:lstStyle/>
          <a:p>
            <a:pPr algn="ctr"/>
            <a:r>
              <a:rPr lang="en-US" sz="8625"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sp>
        <p:nvSpPr>
          <p:cNvPr id="8" name="TextBox 7"/>
          <p:cNvSpPr txBox="1"/>
          <p:nvPr/>
        </p:nvSpPr>
        <p:spPr>
          <a:xfrm>
            <a:off x="1304464" y="2042778"/>
            <a:ext cx="1885950" cy="830997"/>
          </a:xfrm>
          <a:prstGeom prst="rect">
            <a:avLst/>
          </a:prstGeom>
          <a:noFill/>
        </p:spPr>
        <p:txBody>
          <a:bodyPr wrap="square" rtlCol="0">
            <a:spAutoFit/>
          </a:bodyPr>
          <a:lstStyle/>
          <a:p>
            <a:r>
              <a:rPr lang="en-US" sz="2400" dirty="0"/>
              <a:t>Once upon </a:t>
            </a:r>
          </a:p>
          <a:p>
            <a:r>
              <a:rPr lang="en-US" sz="2400" dirty="0"/>
              <a:t>a time….</a:t>
            </a:r>
          </a:p>
        </p:txBody>
      </p:sp>
    </p:spTree>
    <p:extLst>
      <p:ext uri="{BB962C8B-B14F-4D97-AF65-F5344CB8AC3E}">
        <p14:creationId xmlns:p14="http://schemas.microsoft.com/office/powerpoint/2010/main" val="777077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sp>
        <p:nvSpPr>
          <p:cNvPr id="6" name="Right Arrow 5"/>
          <p:cNvSpPr/>
          <p:nvPr/>
        </p:nvSpPr>
        <p:spPr>
          <a:xfrm>
            <a:off x="3227154" y="2189559"/>
            <a:ext cx="1230546"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ectangle 6"/>
          <p:cNvSpPr/>
          <p:nvPr/>
        </p:nvSpPr>
        <p:spPr>
          <a:xfrm>
            <a:off x="3301035" y="862642"/>
            <a:ext cx="813364" cy="1396536"/>
          </a:xfrm>
          <a:prstGeom prst="rect">
            <a:avLst/>
          </a:prstGeom>
          <a:noFill/>
        </p:spPr>
        <p:txBody>
          <a:bodyPr wrap="none" lIns="68580" tIns="34290" rIns="68580" bIns="34290">
            <a:spAutoFit/>
          </a:bodyPr>
          <a:lstStyle/>
          <a:p>
            <a:pPr algn="ctr"/>
            <a:r>
              <a:rPr lang="en-US" sz="8625"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sp>
        <p:nvSpPr>
          <p:cNvPr id="8" name="TextBox 7"/>
          <p:cNvSpPr txBox="1"/>
          <p:nvPr/>
        </p:nvSpPr>
        <p:spPr>
          <a:xfrm>
            <a:off x="1304464" y="2042778"/>
            <a:ext cx="1885950" cy="830997"/>
          </a:xfrm>
          <a:prstGeom prst="rect">
            <a:avLst/>
          </a:prstGeom>
          <a:noFill/>
        </p:spPr>
        <p:txBody>
          <a:bodyPr wrap="square" rtlCol="0">
            <a:spAutoFit/>
          </a:bodyPr>
          <a:lstStyle/>
          <a:p>
            <a:r>
              <a:rPr lang="en-US" sz="2400" dirty="0"/>
              <a:t>Once upon </a:t>
            </a:r>
          </a:p>
          <a:p>
            <a:r>
              <a:rPr lang="en-US" sz="2400" dirty="0"/>
              <a:t>a time….</a:t>
            </a:r>
          </a:p>
        </p:txBody>
      </p:sp>
      <p:pic>
        <p:nvPicPr>
          <p:cNvPr id="3" name="Picture 2"/>
          <p:cNvPicPr>
            <a:picLocks noChangeAspect="1"/>
          </p:cNvPicPr>
          <p:nvPr/>
        </p:nvPicPr>
        <p:blipFill>
          <a:blip r:embed="rId3"/>
          <a:stretch>
            <a:fillRect/>
          </a:stretch>
        </p:blipFill>
        <p:spPr>
          <a:xfrm>
            <a:off x="4972050" y="1535290"/>
            <a:ext cx="2672508" cy="2146697"/>
          </a:xfrm>
          <a:prstGeom prst="rect">
            <a:avLst/>
          </a:prstGeom>
        </p:spPr>
      </p:pic>
    </p:spTree>
    <p:extLst>
      <p:ext uri="{BB962C8B-B14F-4D97-AF65-F5344CB8AC3E}">
        <p14:creationId xmlns:p14="http://schemas.microsoft.com/office/powerpoint/2010/main" val="27857637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Encoding</a:t>
            </a:r>
          </a:p>
        </p:txBody>
      </p:sp>
      <p:sp>
        <p:nvSpPr>
          <p:cNvPr id="6" name="Right Arrow 5"/>
          <p:cNvSpPr/>
          <p:nvPr/>
        </p:nvSpPr>
        <p:spPr>
          <a:xfrm>
            <a:off x="3227154" y="2189559"/>
            <a:ext cx="1230546"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ectangle 6"/>
          <p:cNvSpPr/>
          <p:nvPr/>
        </p:nvSpPr>
        <p:spPr>
          <a:xfrm>
            <a:off x="3301035" y="862642"/>
            <a:ext cx="813364" cy="1396536"/>
          </a:xfrm>
          <a:prstGeom prst="rect">
            <a:avLst/>
          </a:prstGeom>
          <a:noFill/>
        </p:spPr>
        <p:txBody>
          <a:bodyPr wrap="none" lIns="68580" tIns="34290" rIns="68580" bIns="34290">
            <a:spAutoFit/>
          </a:bodyPr>
          <a:lstStyle/>
          <a:p>
            <a:pPr algn="ctr"/>
            <a:r>
              <a:rPr lang="en-US" sz="8625"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sp>
        <p:nvSpPr>
          <p:cNvPr id="8" name="TextBox 7"/>
          <p:cNvSpPr txBox="1"/>
          <p:nvPr/>
        </p:nvSpPr>
        <p:spPr>
          <a:xfrm>
            <a:off x="1304464" y="2042778"/>
            <a:ext cx="1885950" cy="830997"/>
          </a:xfrm>
          <a:prstGeom prst="rect">
            <a:avLst/>
          </a:prstGeom>
          <a:noFill/>
        </p:spPr>
        <p:txBody>
          <a:bodyPr wrap="square" rtlCol="0">
            <a:spAutoFit/>
          </a:bodyPr>
          <a:lstStyle/>
          <a:p>
            <a:r>
              <a:rPr lang="en-US" sz="2400" dirty="0"/>
              <a:t>Once upon </a:t>
            </a:r>
          </a:p>
          <a:p>
            <a:r>
              <a:rPr lang="en-US" sz="2400" dirty="0"/>
              <a:t>a time….</a:t>
            </a:r>
          </a:p>
        </p:txBody>
      </p:sp>
      <p:pic>
        <p:nvPicPr>
          <p:cNvPr id="4" name="Picture 3"/>
          <p:cNvPicPr>
            <a:picLocks noChangeAspect="1"/>
          </p:cNvPicPr>
          <p:nvPr/>
        </p:nvPicPr>
        <p:blipFill>
          <a:blip r:embed="rId3"/>
          <a:stretch>
            <a:fillRect/>
          </a:stretch>
        </p:blipFill>
        <p:spPr>
          <a:xfrm>
            <a:off x="5200650" y="1659378"/>
            <a:ext cx="2238775" cy="1948483"/>
          </a:xfrm>
          <a:prstGeom prst="rect">
            <a:avLst/>
          </a:prstGeom>
        </p:spPr>
      </p:pic>
      <p:sp>
        <p:nvSpPr>
          <p:cNvPr id="5" name="TextBox 4"/>
          <p:cNvSpPr txBox="1"/>
          <p:nvPr/>
        </p:nvSpPr>
        <p:spPr>
          <a:xfrm>
            <a:off x="5257800" y="1872912"/>
            <a:ext cx="2228850" cy="854080"/>
          </a:xfrm>
          <a:prstGeom prst="rect">
            <a:avLst/>
          </a:prstGeom>
          <a:noFill/>
        </p:spPr>
        <p:txBody>
          <a:bodyPr wrap="square" rtlCol="0">
            <a:spAutoFit/>
          </a:bodyPr>
          <a:lstStyle/>
          <a:p>
            <a:r>
              <a:rPr lang="en-US" sz="1650" dirty="0"/>
              <a:t>82 23 23 65 09 29 24</a:t>
            </a:r>
          </a:p>
          <a:p>
            <a:r>
              <a:rPr lang="en-US" sz="1650" dirty="0"/>
              <a:t>25 19 65 89 38 08 11</a:t>
            </a:r>
          </a:p>
          <a:p>
            <a:r>
              <a:rPr lang="en-US" sz="1650" dirty="0"/>
              <a:t>29 84 55 01 95 32 15</a:t>
            </a:r>
          </a:p>
        </p:txBody>
      </p:sp>
    </p:spTree>
    <p:extLst>
      <p:ext uri="{BB962C8B-B14F-4D97-AF65-F5344CB8AC3E}">
        <p14:creationId xmlns:p14="http://schemas.microsoft.com/office/powerpoint/2010/main" val="3991891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p136"/>
          <p:cNvSpPr txBox="1">
            <a:spLocks noGrp="1"/>
          </p:cNvSpPr>
          <p:nvPr>
            <p:ph type="title"/>
          </p:nvPr>
        </p:nvSpPr>
        <p:spPr>
          <a:xfrm>
            <a:off x="3012875" y="1468500"/>
            <a:ext cx="4608600" cy="16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Character Encoding is the process of representing letters as numbers in order to encrypt data on computers. </a:t>
            </a:r>
            <a:endParaRPr sz="2400"/>
          </a:p>
        </p:txBody>
      </p:sp>
      <p:sp>
        <p:nvSpPr>
          <p:cNvPr id="2406" name="Google Shape;2406;p13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07" name="Google Shape;2407;p136"/>
          <p:cNvPicPr preferRelativeResize="0"/>
          <p:nvPr/>
        </p:nvPicPr>
        <p:blipFill>
          <a:blip r:embed="rId3">
            <a:alphaModFix/>
          </a:blip>
          <a:stretch>
            <a:fillRect/>
          </a:stretch>
        </p:blipFill>
        <p:spPr>
          <a:xfrm>
            <a:off x="1644750" y="1468489"/>
            <a:ext cx="1209926" cy="1770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Character Encoding</a:t>
            </a:r>
            <a:endParaRPr/>
          </a:p>
        </p:txBody>
      </p:sp>
      <p:sp>
        <p:nvSpPr>
          <p:cNvPr id="2413" name="Google Shape;2413;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forms of character encoding we’ll look at: </a:t>
            </a:r>
            <a:r>
              <a:rPr lang="en">
                <a:solidFill>
                  <a:srgbClr val="990000"/>
                </a:solidFill>
              </a:rPr>
              <a:t>ASCII</a:t>
            </a:r>
            <a:r>
              <a:rPr lang="en"/>
              <a:t> </a:t>
            </a:r>
            <a:endParaRPr/>
          </a:p>
        </p:txBody>
      </p:sp>
      <p:sp>
        <p:nvSpPr>
          <p:cNvPr id="2414" name="Google Shape;2414;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15" name="Google Shape;2415;p137"/>
          <p:cNvSpPr txBox="1">
            <a:spLocks noGrp="1"/>
          </p:cNvSpPr>
          <p:nvPr>
            <p:ph type="body" idx="3"/>
          </p:nvPr>
        </p:nvSpPr>
        <p:spPr>
          <a:xfrm>
            <a:off x="0" y="1267738"/>
            <a:ext cx="9144000" cy="3648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a:solidFill>
                  <a:srgbClr val="990000"/>
                </a:solidFill>
              </a:rPr>
              <a:t>ASCII stands for the American Standard Code for Information Interchange. </a:t>
            </a:r>
            <a:endParaRPr sz="1800">
              <a:solidFill>
                <a:srgbClr val="990000"/>
              </a:solidFill>
            </a:endParaRPr>
          </a:p>
          <a:p>
            <a:pPr marL="457200" lvl="0" indent="-342900" algn="l" rtl="0">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It is used to represent computer-stored characters in a </a:t>
            </a:r>
            <a:r>
              <a:rPr lang="en" sz="1800" i="1">
                <a:solidFill>
                  <a:schemeClr val="dk1"/>
                </a:solidFill>
                <a:latin typeface="Roboto Light"/>
                <a:ea typeface="Roboto Light"/>
                <a:cs typeface="Roboto Light"/>
                <a:sym typeface="Roboto Light"/>
              </a:rPr>
              <a:t>human-readable </a:t>
            </a:r>
            <a:r>
              <a:rPr lang="en" sz="1800">
                <a:solidFill>
                  <a:schemeClr val="dk1"/>
                </a:solidFill>
                <a:latin typeface="Roboto Light"/>
                <a:ea typeface="Roboto Light"/>
                <a:cs typeface="Roboto Light"/>
                <a:sym typeface="Roboto Light"/>
              </a:rPr>
              <a:t>format. </a:t>
            </a:r>
            <a:endParaRPr sz="1800">
              <a:solidFill>
                <a:schemeClr val="dk1"/>
              </a:solidFill>
              <a:latin typeface="Roboto Light"/>
              <a:ea typeface="Roboto Light"/>
              <a:cs typeface="Roboto Light"/>
              <a:sym typeface="Roboto Light"/>
            </a:endParaRPr>
          </a:p>
          <a:p>
            <a:pPr marL="457200" lvl="0" indent="-342900" algn="l" rtl="0">
              <a:spcBef>
                <a:spcPts val="6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Look down at you keyboards. Every character is part of ASCII system:  Upper and lowercase letters, special characters (!@#$...), numericals (1,2,3,4…) </a:t>
            </a:r>
            <a:endParaRPr sz="1800">
              <a:solidFill>
                <a:schemeClr val="dk1"/>
              </a:solidFill>
              <a:latin typeface="Roboto Light"/>
              <a:ea typeface="Roboto Light"/>
              <a:cs typeface="Roboto Light"/>
              <a:sym typeface="Roboto Light"/>
            </a:endParaRPr>
          </a:p>
          <a:p>
            <a:pPr marL="457200" lvl="0" indent="-342900" algn="l" rtl="0">
              <a:spcBef>
                <a:spcPts val="6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We can convert strings of comprehendable sentences into purely numerical strings. </a:t>
            </a:r>
            <a:endParaRPr sz="1800">
              <a:solidFill>
                <a:schemeClr val="dk1"/>
              </a:solidFill>
              <a:latin typeface="Roboto Light"/>
              <a:ea typeface="Roboto Light"/>
              <a:cs typeface="Roboto Light"/>
              <a:sym typeface="Roboto Light"/>
            </a:endParaRPr>
          </a:p>
          <a:p>
            <a:pPr marL="0" lvl="0" indent="0" algn="l" rtl="0">
              <a:spcBef>
                <a:spcPts val="600"/>
              </a:spcBef>
              <a:spcAft>
                <a:spcPts val="0"/>
              </a:spcAft>
              <a:buNone/>
            </a:pPr>
            <a:endParaRPr sz="1800">
              <a:solidFill>
                <a:schemeClr val="dk1"/>
              </a:solidFill>
              <a:latin typeface="Roboto Light"/>
              <a:ea typeface="Roboto Light"/>
              <a:cs typeface="Roboto Light"/>
              <a:sym typeface="Roboto Light"/>
            </a:endParaRPr>
          </a:p>
          <a:p>
            <a:pPr marL="0" lvl="0" indent="0" algn="ctr" rtl="0">
              <a:spcBef>
                <a:spcPts val="600"/>
              </a:spcBef>
              <a:spcAft>
                <a:spcPts val="0"/>
              </a:spcAft>
              <a:buNone/>
            </a:pPr>
            <a:r>
              <a:rPr lang="en" sz="1800" i="1">
                <a:solidFill>
                  <a:schemeClr val="dk1"/>
                </a:solidFill>
                <a:latin typeface="Roboto Light"/>
                <a:ea typeface="Roboto Light"/>
                <a:cs typeface="Roboto Light"/>
                <a:sym typeface="Roboto Light"/>
              </a:rPr>
              <a:t>Check out ASCII Table Chart</a:t>
            </a:r>
            <a:endParaRPr sz="1800" i="1">
              <a:solidFill>
                <a:schemeClr val="dk1"/>
              </a:solidFill>
              <a:latin typeface="Roboto Light"/>
              <a:ea typeface="Roboto Light"/>
              <a:cs typeface="Roboto Light"/>
              <a:sym typeface="Roboto Light"/>
            </a:endParaRPr>
          </a:p>
          <a:p>
            <a:pPr marL="0" lvl="0" indent="0" algn="l" rtl="0">
              <a:spcBef>
                <a:spcPts val="600"/>
              </a:spcBef>
              <a:spcAft>
                <a:spcPts val="8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1B2D-36EB-274D-88C2-239AAB3AD3D4}"/>
              </a:ext>
            </a:extLst>
          </p:cNvPr>
          <p:cNvSpPr>
            <a:spLocks noGrp="1"/>
          </p:cNvSpPr>
          <p:nvPr>
            <p:ph type="title"/>
          </p:nvPr>
        </p:nvSpPr>
        <p:spPr/>
        <p:txBody>
          <a:bodyPr/>
          <a:lstStyle/>
          <a:p>
            <a:r>
              <a:rPr lang="en-US" dirty="0"/>
              <a:t>ASCII Encoding</a:t>
            </a:r>
          </a:p>
        </p:txBody>
      </p:sp>
      <p:pic>
        <p:nvPicPr>
          <p:cNvPr id="5" name="Picture 4">
            <a:extLst>
              <a:ext uri="{FF2B5EF4-FFF2-40B4-BE49-F238E27FC236}">
                <a16:creationId xmlns:a16="http://schemas.microsoft.com/office/drawing/2014/main" id="{0C4675D5-9622-C44A-BC9B-40DAABDD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1573261"/>
            <a:ext cx="6858000" cy="1200703"/>
          </a:xfrm>
          <a:prstGeom prst="rect">
            <a:avLst/>
          </a:prstGeom>
        </p:spPr>
      </p:pic>
      <p:sp>
        <p:nvSpPr>
          <p:cNvPr id="3" name="TextBox 2"/>
          <p:cNvSpPr txBox="1"/>
          <p:nvPr/>
        </p:nvSpPr>
        <p:spPr>
          <a:xfrm>
            <a:off x="1371600" y="685800"/>
            <a:ext cx="6286500" cy="253916"/>
          </a:xfrm>
          <a:prstGeom prst="rect">
            <a:avLst/>
          </a:prstGeom>
          <a:noFill/>
        </p:spPr>
        <p:txBody>
          <a:bodyPr wrap="square" rtlCol="0">
            <a:spAutoFit/>
          </a:bodyPr>
          <a:lstStyle/>
          <a:p>
            <a:r>
              <a:rPr lang="en-US" sz="1050" dirty="0"/>
              <a:t>Go to: </a:t>
            </a:r>
            <a:r>
              <a:rPr lang="en-US" sz="1050" u="sng" dirty="0">
                <a:hlinkClick r:id="rId4"/>
              </a:rPr>
              <a:t>http://www.asciitable.com/</a:t>
            </a:r>
            <a:r>
              <a:rPr lang="en-US" sz="1050" dirty="0"/>
              <a:t> </a:t>
            </a:r>
          </a:p>
        </p:txBody>
      </p:sp>
    </p:spTree>
    <p:extLst>
      <p:ext uri="{BB962C8B-B14F-4D97-AF65-F5344CB8AC3E}">
        <p14:creationId xmlns:p14="http://schemas.microsoft.com/office/powerpoint/2010/main" val="1482358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A1B2D-36EB-274D-88C2-239AAB3AD3D4}"/>
              </a:ext>
            </a:extLst>
          </p:cNvPr>
          <p:cNvSpPr>
            <a:spLocks noGrp="1"/>
          </p:cNvSpPr>
          <p:nvPr>
            <p:ph type="title"/>
          </p:nvPr>
        </p:nvSpPr>
        <p:spPr/>
        <p:txBody>
          <a:bodyPr/>
          <a:lstStyle/>
          <a:p>
            <a:r>
              <a:rPr lang="en-US" dirty="0"/>
              <a:t>ASCII Encoding</a:t>
            </a:r>
          </a:p>
        </p:txBody>
      </p:sp>
      <p:pic>
        <p:nvPicPr>
          <p:cNvPr id="5" name="Picture 4">
            <a:extLst>
              <a:ext uri="{FF2B5EF4-FFF2-40B4-BE49-F238E27FC236}">
                <a16:creationId xmlns:a16="http://schemas.microsoft.com/office/drawing/2014/main" id="{0C4675D5-9622-C44A-BC9B-40DAABDD9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0" y="1573261"/>
            <a:ext cx="6858000" cy="1200703"/>
          </a:xfrm>
          <a:prstGeom prst="rect">
            <a:avLst/>
          </a:prstGeom>
        </p:spPr>
      </p:pic>
      <p:sp>
        <p:nvSpPr>
          <p:cNvPr id="11" name="Down Arrow 10">
            <a:extLst>
              <a:ext uri="{FF2B5EF4-FFF2-40B4-BE49-F238E27FC236}">
                <a16:creationId xmlns:a16="http://schemas.microsoft.com/office/drawing/2014/main" id="{1F82A910-8119-AF42-8207-8ECEEBD8AD74}"/>
              </a:ext>
            </a:extLst>
          </p:cNvPr>
          <p:cNvSpPr/>
          <p:nvPr/>
        </p:nvSpPr>
        <p:spPr>
          <a:xfrm>
            <a:off x="6340348" y="761983"/>
            <a:ext cx="363474" cy="733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Down Arrow 11">
            <a:extLst>
              <a:ext uri="{FF2B5EF4-FFF2-40B4-BE49-F238E27FC236}">
                <a16:creationId xmlns:a16="http://schemas.microsoft.com/office/drawing/2014/main" id="{5D09B07F-11CE-D34D-94F1-8A54832B57DF}"/>
              </a:ext>
            </a:extLst>
          </p:cNvPr>
          <p:cNvSpPr/>
          <p:nvPr/>
        </p:nvSpPr>
        <p:spPr>
          <a:xfrm>
            <a:off x="7287511" y="761983"/>
            <a:ext cx="363474" cy="7338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a:extLst>
              <a:ext uri="{FF2B5EF4-FFF2-40B4-BE49-F238E27FC236}">
                <a16:creationId xmlns:a16="http://schemas.microsoft.com/office/drawing/2014/main" id="{092A00A1-79F7-AC42-B450-6380A2E55411}"/>
              </a:ext>
            </a:extLst>
          </p:cNvPr>
          <p:cNvSpPr txBox="1"/>
          <p:nvPr/>
        </p:nvSpPr>
        <p:spPr>
          <a:xfrm>
            <a:off x="6270373" y="484984"/>
            <a:ext cx="503426" cy="253916"/>
          </a:xfrm>
          <a:prstGeom prst="rect">
            <a:avLst/>
          </a:prstGeom>
          <a:noFill/>
        </p:spPr>
        <p:txBody>
          <a:bodyPr wrap="square" rtlCol="0">
            <a:spAutoFit/>
          </a:bodyPr>
          <a:lstStyle/>
          <a:p>
            <a:r>
              <a:rPr lang="en-US" sz="1050" b="1" dirty="0">
                <a:solidFill>
                  <a:srgbClr val="6CCCE6"/>
                </a:solidFill>
              </a:rPr>
              <a:t>Dec</a:t>
            </a:r>
          </a:p>
        </p:txBody>
      </p:sp>
      <p:sp>
        <p:nvSpPr>
          <p:cNvPr id="15" name="TextBox 14">
            <a:extLst>
              <a:ext uri="{FF2B5EF4-FFF2-40B4-BE49-F238E27FC236}">
                <a16:creationId xmlns:a16="http://schemas.microsoft.com/office/drawing/2014/main" id="{38F5EA97-9E88-1148-9894-8AEFF8F69BA9}"/>
              </a:ext>
            </a:extLst>
          </p:cNvPr>
          <p:cNvSpPr txBox="1"/>
          <p:nvPr/>
        </p:nvSpPr>
        <p:spPr>
          <a:xfrm>
            <a:off x="7279575" y="484984"/>
            <a:ext cx="463424" cy="253916"/>
          </a:xfrm>
          <a:prstGeom prst="rect">
            <a:avLst/>
          </a:prstGeom>
          <a:noFill/>
        </p:spPr>
        <p:txBody>
          <a:bodyPr wrap="square" rtlCol="0">
            <a:spAutoFit/>
          </a:bodyPr>
          <a:lstStyle/>
          <a:p>
            <a:r>
              <a:rPr lang="en-US" sz="1050" b="1" dirty="0" err="1">
                <a:solidFill>
                  <a:srgbClr val="6CCCE6"/>
                </a:solidFill>
              </a:rPr>
              <a:t>Chr</a:t>
            </a:r>
            <a:endParaRPr lang="en-US" sz="1050" b="1" dirty="0">
              <a:solidFill>
                <a:srgbClr val="6CCCE6"/>
              </a:solidFill>
            </a:endParaRPr>
          </a:p>
        </p:txBody>
      </p:sp>
      <p:sp>
        <p:nvSpPr>
          <p:cNvPr id="16" name="TextBox 15">
            <a:extLst>
              <a:ext uri="{FF2B5EF4-FFF2-40B4-BE49-F238E27FC236}">
                <a16:creationId xmlns:a16="http://schemas.microsoft.com/office/drawing/2014/main" id="{E770A369-C491-634D-A6E6-ABF9D6B470E4}"/>
              </a:ext>
            </a:extLst>
          </p:cNvPr>
          <p:cNvSpPr txBox="1"/>
          <p:nvPr/>
        </p:nvSpPr>
        <p:spPr>
          <a:xfrm>
            <a:off x="1485900" y="3045556"/>
            <a:ext cx="5715000" cy="1650452"/>
          </a:xfrm>
          <a:prstGeom prst="rect">
            <a:avLst/>
          </a:prstGeom>
          <a:noFill/>
        </p:spPr>
        <p:txBody>
          <a:bodyPr wrap="square" rtlCol="0">
            <a:spAutoFit/>
          </a:bodyPr>
          <a:lstStyle/>
          <a:p>
            <a:r>
              <a:rPr lang="en-US" sz="3375" b="1" dirty="0" err="1">
                <a:solidFill>
                  <a:schemeClr val="accent1"/>
                </a:solidFill>
              </a:rPr>
              <a:t>Chr</a:t>
            </a:r>
            <a:r>
              <a:rPr lang="en-US" sz="3375" b="1" dirty="0">
                <a:solidFill>
                  <a:schemeClr val="accent1"/>
                </a:solidFill>
              </a:rPr>
              <a:t>    Dec     Hex       Oct </a:t>
            </a:r>
          </a:p>
          <a:p>
            <a:r>
              <a:rPr lang="en-US" sz="3375" b="1" dirty="0">
                <a:solidFill>
                  <a:schemeClr val="accent1"/>
                </a:solidFill>
              </a:rPr>
              <a:t>A</a:t>
            </a:r>
            <a:r>
              <a:rPr lang="en-US" sz="3375" b="1" dirty="0">
                <a:solidFill>
                  <a:srgbClr val="6CCCE6"/>
                </a:solidFill>
              </a:rPr>
              <a:t>   	 =   65   =  41   =   101</a:t>
            </a:r>
          </a:p>
          <a:p>
            <a:r>
              <a:rPr lang="en-US" sz="3375" b="1" dirty="0">
                <a:solidFill>
                  <a:schemeClr val="accent1"/>
                </a:solidFill>
              </a:rPr>
              <a:t>a</a:t>
            </a:r>
            <a:r>
              <a:rPr lang="en-US" sz="3375" b="1" dirty="0">
                <a:solidFill>
                  <a:srgbClr val="6CCCE6"/>
                </a:solidFill>
              </a:rPr>
              <a:t>   	 =   97   =  61   =   141</a:t>
            </a:r>
          </a:p>
        </p:txBody>
      </p:sp>
    </p:spTree>
    <p:extLst>
      <p:ext uri="{BB962C8B-B14F-4D97-AF65-F5344CB8AC3E}">
        <p14:creationId xmlns:p14="http://schemas.microsoft.com/office/powerpoint/2010/main" val="1430893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Character Encoding</a:t>
            </a:r>
            <a:endParaRPr/>
          </a:p>
        </p:txBody>
      </p:sp>
      <p:sp>
        <p:nvSpPr>
          <p:cNvPr id="2421" name="Google Shape;2421;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Some forms of character encoding we’ll look at: </a:t>
            </a:r>
            <a:r>
              <a:rPr lang="en" dirty="0">
                <a:solidFill>
                  <a:srgbClr val="0944A1"/>
                </a:solidFill>
              </a:rPr>
              <a:t>Binary</a:t>
            </a:r>
            <a:r>
              <a:rPr lang="en" dirty="0">
                <a:solidFill>
                  <a:schemeClr val="dk1"/>
                </a:solidFill>
              </a:rPr>
              <a:t> </a:t>
            </a:r>
            <a:endParaRPr dirty="0">
              <a:solidFill>
                <a:schemeClr val="dk1"/>
              </a:solidFill>
            </a:endParaRPr>
          </a:p>
          <a:p>
            <a:pPr marL="0" lvl="0" indent="0" algn="l" rtl="0">
              <a:spcBef>
                <a:spcPts val="0"/>
              </a:spcBef>
              <a:spcAft>
                <a:spcPts val="0"/>
              </a:spcAft>
              <a:buNone/>
            </a:pPr>
            <a:endParaRPr dirty="0"/>
          </a:p>
        </p:txBody>
      </p:sp>
      <p:sp>
        <p:nvSpPr>
          <p:cNvPr id="2422" name="Google Shape;2422;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23" name="Google Shape;2423;p138"/>
          <p:cNvSpPr txBox="1">
            <a:spLocks noGrp="1"/>
          </p:cNvSpPr>
          <p:nvPr>
            <p:ph type="body" idx="3"/>
          </p:nvPr>
        </p:nvSpPr>
        <p:spPr>
          <a:xfrm>
            <a:off x="0" y="1105925"/>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dirty="0">
                <a:solidFill>
                  <a:srgbClr val="1C4587"/>
                </a:solidFill>
              </a:rPr>
              <a:t>Binary Number System is the numerical representation of computer data as 1’s and 0s</a:t>
            </a:r>
            <a:endParaRPr dirty="0">
              <a:solidFill>
                <a:srgbClr val="1C4587"/>
              </a:solidFill>
            </a:endParaRPr>
          </a:p>
          <a:p>
            <a:pPr marL="457200" lvl="0" indent="-317500" algn="l" rtl="0">
              <a:lnSpc>
                <a:spcPct val="115000"/>
              </a:lnSpc>
              <a:spcBef>
                <a:spcPts val="800"/>
              </a:spcBef>
              <a:spcAft>
                <a:spcPts val="0"/>
              </a:spcAft>
              <a:buClr>
                <a:schemeClr val="dk1"/>
              </a:buClr>
              <a:buSzPts val="1400"/>
              <a:buFont typeface="Roboto Light"/>
              <a:buChar char="-"/>
            </a:pPr>
            <a:r>
              <a:rPr lang="en" dirty="0">
                <a:solidFill>
                  <a:schemeClr val="dk1"/>
                </a:solidFill>
                <a:latin typeface="Roboto Light"/>
                <a:ea typeface="Roboto Light"/>
                <a:cs typeface="Roboto Light"/>
                <a:sym typeface="Roboto Light"/>
              </a:rPr>
              <a:t>A is 65 in ASCII, but 65 is not intelligible to a CPU, so we change A to 65 and then 65 into 1s and 0s.  </a:t>
            </a:r>
            <a:endParaRPr dirty="0">
              <a:solidFill>
                <a:schemeClr val="dk1"/>
              </a:solidFill>
              <a:latin typeface="Roboto Light"/>
              <a:ea typeface="Roboto Light"/>
              <a:cs typeface="Roboto Light"/>
              <a:sym typeface="Roboto Light"/>
            </a:endParaRPr>
          </a:p>
          <a:p>
            <a:pPr marL="0" lvl="0" indent="0" algn="l" rtl="0">
              <a:lnSpc>
                <a:spcPct val="114000"/>
              </a:lnSpc>
              <a:spcBef>
                <a:spcPts val="800"/>
              </a:spcBef>
              <a:spcAft>
                <a:spcPts val="0"/>
              </a:spcAft>
              <a:buNone/>
            </a:pPr>
            <a:r>
              <a:rPr lang="en" dirty="0">
                <a:solidFill>
                  <a:schemeClr val="dk1"/>
                </a:solidFill>
                <a:latin typeface="Roboto Light"/>
                <a:ea typeface="Roboto Light"/>
                <a:cs typeface="Roboto Light"/>
                <a:sym typeface="Roboto Light"/>
              </a:rPr>
              <a:t>We can understand Binary if we examine it relative to the common decimal system: </a:t>
            </a:r>
            <a:endParaRPr dirty="0">
              <a:solidFill>
                <a:schemeClr val="dk1"/>
              </a:solidFill>
              <a:latin typeface="Roboto Light"/>
              <a:ea typeface="Roboto Light"/>
              <a:cs typeface="Roboto Light"/>
              <a:sym typeface="Roboto Light"/>
            </a:endParaRPr>
          </a:p>
          <a:p>
            <a:pPr marL="457200" lvl="0" indent="-317500" algn="l" rtl="0">
              <a:lnSpc>
                <a:spcPct val="114000"/>
              </a:lnSpc>
              <a:spcBef>
                <a:spcPts val="200"/>
              </a:spcBef>
              <a:spcAft>
                <a:spcPts val="0"/>
              </a:spcAft>
              <a:buClr>
                <a:schemeClr val="dk1"/>
              </a:buClr>
              <a:buSzPts val="1400"/>
              <a:buFont typeface="Roboto Light"/>
              <a:buChar char="-"/>
            </a:pPr>
            <a:r>
              <a:rPr lang="en" dirty="0">
                <a:solidFill>
                  <a:schemeClr val="dk1"/>
                </a:solidFill>
                <a:latin typeface="Roboto Light"/>
                <a:ea typeface="Roboto Light"/>
                <a:cs typeface="Roboto Light"/>
                <a:sym typeface="Roboto Light"/>
              </a:rPr>
              <a:t>Binary counts in 2s (2 base value) whereas Decimal counts in 10s (10 base value). </a:t>
            </a:r>
            <a:endParaRPr dirty="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endParaRPr dirty="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endParaRPr dirty="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endParaRPr dirty="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endParaRPr dirty="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endParaRPr dirty="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dirty="0"/>
          </a:p>
        </p:txBody>
      </p:sp>
      <p:graphicFrame>
        <p:nvGraphicFramePr>
          <p:cNvPr id="7" name="Table 6">
            <a:extLst>
              <a:ext uri="{FF2B5EF4-FFF2-40B4-BE49-F238E27FC236}">
                <a16:creationId xmlns:a16="http://schemas.microsoft.com/office/drawing/2014/main" id="{FA13BDB7-F004-4E65-85D9-4AA52B4E291B}"/>
              </a:ext>
            </a:extLst>
          </p:cNvPr>
          <p:cNvGraphicFramePr>
            <a:graphicFrameLocks noGrp="1"/>
          </p:cNvGraphicFramePr>
          <p:nvPr>
            <p:extLst>
              <p:ext uri="{D42A27DB-BD31-4B8C-83A1-F6EECF244321}">
                <p14:modId xmlns:p14="http://schemas.microsoft.com/office/powerpoint/2010/main" val="59650876"/>
              </p:ext>
            </p:extLst>
          </p:nvPr>
        </p:nvGraphicFramePr>
        <p:xfrm>
          <a:off x="1862890" y="2707842"/>
          <a:ext cx="5418220" cy="2208808"/>
        </p:xfrm>
        <a:graphic>
          <a:graphicData uri="http://schemas.openxmlformats.org/drawingml/2006/table">
            <a:tbl>
              <a:tblPr firstRow="1" bandRow="1">
                <a:tableStyleId>{2D5ABB26-0587-4C30-8999-92F81FD0307C}</a:tableStyleId>
              </a:tblPr>
              <a:tblGrid>
                <a:gridCol w="1354555">
                  <a:extLst>
                    <a:ext uri="{9D8B030D-6E8A-4147-A177-3AD203B41FA5}">
                      <a16:colId xmlns:a16="http://schemas.microsoft.com/office/drawing/2014/main" val="2821759602"/>
                    </a:ext>
                  </a:extLst>
                </a:gridCol>
                <a:gridCol w="1354555">
                  <a:extLst>
                    <a:ext uri="{9D8B030D-6E8A-4147-A177-3AD203B41FA5}">
                      <a16:colId xmlns:a16="http://schemas.microsoft.com/office/drawing/2014/main" val="388168235"/>
                    </a:ext>
                  </a:extLst>
                </a:gridCol>
                <a:gridCol w="1354555">
                  <a:extLst>
                    <a:ext uri="{9D8B030D-6E8A-4147-A177-3AD203B41FA5}">
                      <a16:colId xmlns:a16="http://schemas.microsoft.com/office/drawing/2014/main" val="2000650932"/>
                    </a:ext>
                  </a:extLst>
                </a:gridCol>
                <a:gridCol w="1354555">
                  <a:extLst>
                    <a:ext uri="{9D8B030D-6E8A-4147-A177-3AD203B41FA5}">
                      <a16:colId xmlns:a16="http://schemas.microsoft.com/office/drawing/2014/main" val="1743879758"/>
                    </a:ext>
                  </a:extLst>
                </a:gridCol>
              </a:tblGrid>
              <a:tr h="552202">
                <a:tc>
                  <a:txBody>
                    <a:bodyPr/>
                    <a:lstStyle/>
                    <a:p>
                      <a:endParaRPr lang="en-US" sz="1100" dirty="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52202">
                <a:tc>
                  <a:txBody>
                    <a:bodyPr/>
                    <a:lstStyle/>
                    <a:p>
                      <a:pPr algn="ctr"/>
                      <a:r>
                        <a:rPr lang="en-US" sz="2600" dirty="0"/>
                        <a:t>2</a:t>
                      </a:r>
                      <a:r>
                        <a:rPr lang="en-US" sz="2600" baseline="30000" dirty="0"/>
                        <a:t>3</a:t>
                      </a:r>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2</a:t>
                      </a:r>
                      <a:r>
                        <a:rPr lang="en-US" sz="2600" baseline="30000" dirty="0"/>
                        <a:t>2</a:t>
                      </a:r>
                      <a:endParaRPr lang="en-US" sz="2600" dirty="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2</a:t>
                      </a:r>
                      <a:r>
                        <a:rPr lang="en-US" sz="2600" baseline="30000" dirty="0"/>
                        <a:t>1</a:t>
                      </a:r>
                      <a:endParaRPr lang="en-US" sz="2600" dirty="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2</a:t>
                      </a:r>
                      <a:r>
                        <a:rPr lang="en-US" sz="2600" baseline="30000" dirty="0"/>
                        <a:t>0</a:t>
                      </a:r>
                      <a:endParaRPr lang="en-US" sz="2600" dirty="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52202">
                <a:tc>
                  <a:txBody>
                    <a:bodyPr/>
                    <a:lstStyle/>
                    <a:p>
                      <a:pPr algn="ctr"/>
                      <a:r>
                        <a:rPr lang="en-US" sz="2600" dirty="0"/>
                        <a:t>8</a:t>
                      </a:r>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4</a:t>
                      </a:r>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2</a:t>
                      </a:r>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1</a:t>
                      </a:r>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52202">
                <a:tc>
                  <a:txBody>
                    <a:bodyPr/>
                    <a:lstStyle/>
                    <a:p>
                      <a:endParaRPr lang="en-US" sz="110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74734" marR="74734" marT="37367" marB="373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Goals of Cryptography</a:t>
            </a:r>
            <a:endParaRPr/>
          </a:p>
        </p:txBody>
      </p:sp>
      <p:sp>
        <p:nvSpPr>
          <p:cNvPr id="2106" name="Google Shape;2106;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Introducing the P.A.I.N Framework: </a:t>
            </a:r>
            <a:endParaRPr/>
          </a:p>
        </p:txBody>
      </p:sp>
      <p:sp>
        <p:nvSpPr>
          <p:cNvPr id="2107" name="Google Shape;2107;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8" name="Google Shape;2108;p108"/>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Privacy</a:t>
            </a:r>
            <a:endParaRPr sz="1800" b="1"/>
          </a:p>
        </p:txBody>
      </p:sp>
      <p:sp>
        <p:nvSpPr>
          <p:cNvPr id="2109" name="Google Shape;2109;p108"/>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Authentication</a:t>
            </a:r>
            <a:endParaRPr sz="1800" b="1"/>
          </a:p>
        </p:txBody>
      </p:sp>
      <p:sp>
        <p:nvSpPr>
          <p:cNvPr id="2110" name="Google Shape;2110;p108"/>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Integrity</a:t>
            </a:r>
            <a:endParaRPr sz="1800" b="1"/>
          </a:p>
        </p:txBody>
      </p:sp>
      <p:sp>
        <p:nvSpPr>
          <p:cNvPr id="2111" name="Google Shape;2111;p108"/>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Non-repudiation</a:t>
            </a:r>
            <a:endParaRPr sz="18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a:t>
            </a:r>
          </a:p>
        </p:txBody>
      </p:sp>
      <p:pic>
        <p:nvPicPr>
          <p:cNvPr id="3" name="Picture 2"/>
          <p:cNvPicPr>
            <a:picLocks noChangeAspect="1"/>
          </p:cNvPicPr>
          <p:nvPr/>
        </p:nvPicPr>
        <p:blipFill>
          <a:blip r:embed="rId2"/>
          <a:stretch>
            <a:fillRect/>
          </a:stretch>
        </p:blipFill>
        <p:spPr>
          <a:xfrm>
            <a:off x="1543050" y="1314450"/>
            <a:ext cx="1035844" cy="2514600"/>
          </a:xfrm>
          <a:prstGeom prst="rect">
            <a:avLst/>
          </a:prstGeom>
        </p:spPr>
      </p:pic>
      <p:sp>
        <p:nvSpPr>
          <p:cNvPr id="4" name="Rectangle 3"/>
          <p:cNvSpPr/>
          <p:nvPr/>
        </p:nvSpPr>
        <p:spPr>
          <a:xfrm>
            <a:off x="1556845" y="2302042"/>
            <a:ext cx="957755" cy="114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Box 4"/>
          <p:cNvSpPr txBox="1"/>
          <p:nvPr/>
        </p:nvSpPr>
        <p:spPr>
          <a:xfrm>
            <a:off x="3028950" y="1028700"/>
            <a:ext cx="4057650" cy="253916"/>
          </a:xfrm>
          <a:prstGeom prst="rect">
            <a:avLst/>
          </a:prstGeom>
          <a:noFill/>
        </p:spPr>
        <p:txBody>
          <a:bodyPr wrap="square" rtlCol="0">
            <a:spAutoFit/>
          </a:bodyPr>
          <a:lstStyle/>
          <a:p>
            <a:r>
              <a:rPr lang="en-US" sz="1050" dirty="0"/>
              <a:t>Dec = 72</a:t>
            </a:r>
          </a:p>
        </p:txBody>
      </p:sp>
      <p:sp>
        <p:nvSpPr>
          <p:cNvPr id="6" name="TextBox 5"/>
          <p:cNvSpPr txBox="1"/>
          <p:nvPr/>
        </p:nvSpPr>
        <p:spPr>
          <a:xfrm>
            <a:off x="3028950" y="1028700"/>
            <a:ext cx="4057650" cy="253916"/>
          </a:xfrm>
          <a:prstGeom prst="rect">
            <a:avLst/>
          </a:prstGeom>
          <a:noFill/>
        </p:spPr>
        <p:txBody>
          <a:bodyPr wrap="square" rtlCol="0">
            <a:spAutoFit/>
          </a:bodyPr>
          <a:lstStyle/>
          <a:p>
            <a:r>
              <a:rPr lang="en-US" sz="1050" dirty="0"/>
              <a:t>Dec = 72</a:t>
            </a:r>
          </a:p>
        </p:txBody>
      </p:sp>
    </p:spTree>
    <p:extLst>
      <p:ext uri="{BB962C8B-B14F-4D97-AF65-F5344CB8AC3E}">
        <p14:creationId xmlns:p14="http://schemas.microsoft.com/office/powerpoint/2010/main" val="1379839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a:t>
            </a:r>
          </a:p>
        </p:txBody>
      </p:sp>
      <p:pic>
        <p:nvPicPr>
          <p:cNvPr id="3" name="Picture 2"/>
          <p:cNvPicPr>
            <a:picLocks noChangeAspect="1"/>
          </p:cNvPicPr>
          <p:nvPr/>
        </p:nvPicPr>
        <p:blipFill>
          <a:blip r:embed="rId2"/>
          <a:stretch>
            <a:fillRect/>
          </a:stretch>
        </p:blipFill>
        <p:spPr>
          <a:xfrm>
            <a:off x="1543050" y="1314450"/>
            <a:ext cx="1035844" cy="2514600"/>
          </a:xfrm>
          <a:prstGeom prst="rect">
            <a:avLst/>
          </a:prstGeom>
        </p:spPr>
      </p:pic>
      <p:sp>
        <p:nvSpPr>
          <p:cNvPr id="4" name="Rectangle 3"/>
          <p:cNvSpPr/>
          <p:nvPr/>
        </p:nvSpPr>
        <p:spPr>
          <a:xfrm>
            <a:off x="1556845" y="2302042"/>
            <a:ext cx="957755" cy="114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Box 4"/>
          <p:cNvSpPr txBox="1"/>
          <p:nvPr/>
        </p:nvSpPr>
        <p:spPr>
          <a:xfrm>
            <a:off x="3028950" y="1028700"/>
            <a:ext cx="4057650" cy="253916"/>
          </a:xfrm>
          <a:prstGeom prst="rect">
            <a:avLst/>
          </a:prstGeom>
          <a:noFill/>
        </p:spPr>
        <p:txBody>
          <a:bodyPr wrap="square" rtlCol="0">
            <a:spAutoFit/>
          </a:bodyPr>
          <a:lstStyle/>
          <a:p>
            <a:r>
              <a:rPr lang="en-US" sz="1050" dirty="0"/>
              <a:t>Dec = 72</a:t>
            </a:r>
          </a:p>
        </p:txBody>
      </p:sp>
      <p:sp>
        <p:nvSpPr>
          <p:cNvPr id="6" name="TextBox 5"/>
          <p:cNvSpPr txBox="1"/>
          <p:nvPr/>
        </p:nvSpPr>
        <p:spPr>
          <a:xfrm>
            <a:off x="3028950" y="1028700"/>
            <a:ext cx="4057650" cy="253916"/>
          </a:xfrm>
          <a:prstGeom prst="rect">
            <a:avLst/>
          </a:prstGeom>
          <a:noFill/>
        </p:spPr>
        <p:txBody>
          <a:bodyPr wrap="square" rtlCol="0">
            <a:spAutoFit/>
          </a:bodyPr>
          <a:lstStyle/>
          <a:p>
            <a:r>
              <a:rPr lang="en-US" sz="1050" dirty="0"/>
              <a:t>Dec = 72	   	01001000</a:t>
            </a:r>
          </a:p>
        </p:txBody>
      </p:sp>
      <p:sp>
        <p:nvSpPr>
          <p:cNvPr id="7" name="Right Arrow 6"/>
          <p:cNvSpPr/>
          <p:nvPr/>
        </p:nvSpPr>
        <p:spPr>
          <a:xfrm>
            <a:off x="3849103" y="1069933"/>
            <a:ext cx="971550" cy="17145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450922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a:t>
            </a:r>
          </a:p>
        </p:txBody>
      </p:sp>
      <p:pic>
        <p:nvPicPr>
          <p:cNvPr id="3" name="Picture 2"/>
          <p:cNvPicPr>
            <a:picLocks noChangeAspect="1"/>
          </p:cNvPicPr>
          <p:nvPr/>
        </p:nvPicPr>
        <p:blipFill>
          <a:blip r:embed="rId2"/>
          <a:stretch>
            <a:fillRect/>
          </a:stretch>
        </p:blipFill>
        <p:spPr>
          <a:xfrm>
            <a:off x="521001" y="1314450"/>
            <a:ext cx="1035844" cy="2514600"/>
          </a:xfrm>
          <a:prstGeom prst="rect">
            <a:avLst/>
          </a:prstGeom>
        </p:spPr>
      </p:pic>
      <p:sp>
        <p:nvSpPr>
          <p:cNvPr id="4" name="Rectangle 3"/>
          <p:cNvSpPr/>
          <p:nvPr/>
        </p:nvSpPr>
        <p:spPr>
          <a:xfrm>
            <a:off x="465988" y="2294021"/>
            <a:ext cx="957755" cy="1143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TextBox 4"/>
          <p:cNvSpPr txBox="1"/>
          <p:nvPr/>
        </p:nvSpPr>
        <p:spPr>
          <a:xfrm>
            <a:off x="3028950" y="1028700"/>
            <a:ext cx="4057650" cy="253916"/>
          </a:xfrm>
          <a:prstGeom prst="rect">
            <a:avLst/>
          </a:prstGeom>
          <a:noFill/>
        </p:spPr>
        <p:txBody>
          <a:bodyPr wrap="square" rtlCol="0">
            <a:spAutoFit/>
          </a:bodyPr>
          <a:lstStyle/>
          <a:p>
            <a:r>
              <a:rPr lang="en-US" sz="1050" dirty="0"/>
              <a:t>Dec = 72</a:t>
            </a:r>
          </a:p>
        </p:txBody>
      </p:sp>
      <p:sp>
        <p:nvSpPr>
          <p:cNvPr id="6" name="TextBox 5"/>
          <p:cNvSpPr txBox="1"/>
          <p:nvPr/>
        </p:nvSpPr>
        <p:spPr>
          <a:xfrm>
            <a:off x="3028950" y="1028700"/>
            <a:ext cx="4057650" cy="253916"/>
          </a:xfrm>
          <a:prstGeom prst="rect">
            <a:avLst/>
          </a:prstGeom>
          <a:noFill/>
        </p:spPr>
        <p:txBody>
          <a:bodyPr wrap="square" rtlCol="0">
            <a:spAutoFit/>
          </a:bodyPr>
          <a:lstStyle/>
          <a:p>
            <a:r>
              <a:rPr lang="en-US" sz="1050" dirty="0"/>
              <a:t>Dec = 72	   	01001000</a:t>
            </a:r>
          </a:p>
        </p:txBody>
      </p:sp>
      <p:sp>
        <p:nvSpPr>
          <p:cNvPr id="7" name="Right Arrow 6"/>
          <p:cNvSpPr/>
          <p:nvPr/>
        </p:nvSpPr>
        <p:spPr>
          <a:xfrm>
            <a:off x="3873166" y="1069933"/>
            <a:ext cx="971550" cy="17145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Box 7"/>
          <p:cNvSpPr txBox="1"/>
          <p:nvPr/>
        </p:nvSpPr>
        <p:spPr>
          <a:xfrm>
            <a:off x="1611859" y="2454101"/>
            <a:ext cx="7323594" cy="369332"/>
          </a:xfrm>
          <a:prstGeom prst="rect">
            <a:avLst/>
          </a:prstGeom>
          <a:noFill/>
        </p:spPr>
        <p:txBody>
          <a:bodyPr wrap="square" rtlCol="0">
            <a:spAutoFit/>
          </a:bodyPr>
          <a:lstStyle/>
          <a:p>
            <a:r>
              <a:rPr lang="en-US" sz="1800" dirty="0"/>
              <a:t>0	0	0	0	0	0	0	0</a:t>
            </a:r>
          </a:p>
        </p:txBody>
      </p:sp>
      <p:sp>
        <p:nvSpPr>
          <p:cNvPr id="10" name="TextBox 9"/>
          <p:cNvSpPr txBox="1"/>
          <p:nvPr/>
        </p:nvSpPr>
        <p:spPr>
          <a:xfrm>
            <a:off x="1556845" y="1996901"/>
            <a:ext cx="7587155" cy="369332"/>
          </a:xfrm>
          <a:prstGeom prst="rect">
            <a:avLst/>
          </a:prstGeom>
          <a:noFill/>
        </p:spPr>
        <p:txBody>
          <a:bodyPr wrap="square" rtlCol="0">
            <a:spAutoFit/>
          </a:bodyPr>
          <a:lstStyle/>
          <a:p>
            <a:r>
              <a:rPr lang="en-US" sz="1800" dirty="0"/>
              <a:t>128	64	32	16	8	4	2	1</a:t>
            </a:r>
          </a:p>
        </p:txBody>
      </p:sp>
    </p:spTree>
    <p:extLst>
      <p:ext uri="{BB962C8B-B14F-4D97-AF65-F5344CB8AC3E}">
        <p14:creationId xmlns:p14="http://schemas.microsoft.com/office/powerpoint/2010/main" val="1974225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a:t>
            </a:r>
          </a:p>
        </p:txBody>
      </p:sp>
      <p:sp>
        <p:nvSpPr>
          <p:cNvPr id="8" name="TextBox 7"/>
          <p:cNvSpPr txBox="1"/>
          <p:nvPr/>
        </p:nvSpPr>
        <p:spPr>
          <a:xfrm>
            <a:off x="1884948" y="2415616"/>
            <a:ext cx="6946230" cy="369332"/>
          </a:xfrm>
          <a:prstGeom prst="rect">
            <a:avLst/>
          </a:prstGeom>
          <a:noFill/>
        </p:spPr>
        <p:txBody>
          <a:bodyPr wrap="square" rtlCol="0">
            <a:spAutoFit/>
          </a:bodyPr>
          <a:lstStyle/>
          <a:p>
            <a:r>
              <a:rPr lang="en-US" sz="1800" dirty="0"/>
              <a:t>0	1	0	0	0	0	0	0</a:t>
            </a:r>
          </a:p>
        </p:txBody>
      </p:sp>
      <p:sp>
        <p:nvSpPr>
          <p:cNvPr id="10" name="TextBox 9"/>
          <p:cNvSpPr txBox="1"/>
          <p:nvPr/>
        </p:nvSpPr>
        <p:spPr>
          <a:xfrm>
            <a:off x="1884947" y="1996901"/>
            <a:ext cx="6946231" cy="369332"/>
          </a:xfrm>
          <a:prstGeom prst="rect">
            <a:avLst/>
          </a:prstGeom>
          <a:noFill/>
        </p:spPr>
        <p:txBody>
          <a:bodyPr wrap="square" rtlCol="0">
            <a:spAutoFit/>
          </a:bodyPr>
          <a:lstStyle/>
          <a:p>
            <a:r>
              <a:rPr lang="en-US" sz="1800" dirty="0"/>
              <a:t>128	64	32	16	8	4	2	1</a:t>
            </a:r>
          </a:p>
        </p:txBody>
      </p:sp>
      <p:sp>
        <p:nvSpPr>
          <p:cNvPr id="9" name="TextBox 8"/>
          <p:cNvSpPr txBox="1"/>
          <p:nvPr/>
        </p:nvSpPr>
        <p:spPr>
          <a:xfrm>
            <a:off x="679784" y="1996901"/>
            <a:ext cx="1143000" cy="1384995"/>
          </a:xfrm>
          <a:prstGeom prst="rect">
            <a:avLst/>
          </a:prstGeom>
          <a:noFill/>
        </p:spPr>
        <p:txBody>
          <a:bodyPr wrap="square" rtlCol="0">
            <a:spAutoFit/>
          </a:bodyPr>
          <a:lstStyle/>
          <a:p>
            <a:r>
              <a:rPr lang="en-US" sz="2100" dirty="0"/>
              <a:t> 72</a:t>
            </a:r>
          </a:p>
          <a:p>
            <a:r>
              <a:rPr lang="en-US" sz="2100" u="sng" dirty="0"/>
              <a:t>-64  </a:t>
            </a:r>
          </a:p>
          <a:p>
            <a:r>
              <a:rPr lang="en-US" sz="2100" dirty="0"/>
              <a:t>   8</a:t>
            </a:r>
          </a:p>
          <a:p>
            <a:pPr marL="342900" indent="-342900">
              <a:buFontTx/>
              <a:buChar char="-"/>
            </a:pPr>
            <a:endParaRPr lang="en-US" sz="2100" dirty="0"/>
          </a:p>
        </p:txBody>
      </p:sp>
    </p:spTree>
    <p:extLst>
      <p:ext uri="{BB962C8B-B14F-4D97-AF65-F5344CB8AC3E}">
        <p14:creationId xmlns:p14="http://schemas.microsoft.com/office/powerpoint/2010/main" val="3944066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a:t>
            </a:r>
          </a:p>
        </p:txBody>
      </p:sp>
      <p:sp>
        <p:nvSpPr>
          <p:cNvPr id="8" name="TextBox 7"/>
          <p:cNvSpPr txBox="1"/>
          <p:nvPr/>
        </p:nvSpPr>
        <p:spPr>
          <a:xfrm>
            <a:off x="1884948" y="2415616"/>
            <a:ext cx="6946230" cy="369332"/>
          </a:xfrm>
          <a:prstGeom prst="rect">
            <a:avLst/>
          </a:prstGeom>
          <a:noFill/>
        </p:spPr>
        <p:txBody>
          <a:bodyPr wrap="square" rtlCol="0">
            <a:spAutoFit/>
          </a:bodyPr>
          <a:lstStyle/>
          <a:p>
            <a:r>
              <a:rPr lang="en-US" sz="1800" dirty="0"/>
              <a:t>0	1	0	0	1	0	0	0</a:t>
            </a:r>
          </a:p>
        </p:txBody>
      </p:sp>
      <p:sp>
        <p:nvSpPr>
          <p:cNvPr id="10" name="TextBox 9"/>
          <p:cNvSpPr txBox="1"/>
          <p:nvPr/>
        </p:nvSpPr>
        <p:spPr>
          <a:xfrm>
            <a:off x="1884947" y="1996901"/>
            <a:ext cx="6946231" cy="369332"/>
          </a:xfrm>
          <a:prstGeom prst="rect">
            <a:avLst/>
          </a:prstGeom>
          <a:noFill/>
        </p:spPr>
        <p:txBody>
          <a:bodyPr wrap="square" rtlCol="0">
            <a:spAutoFit/>
          </a:bodyPr>
          <a:lstStyle/>
          <a:p>
            <a:r>
              <a:rPr lang="en-US" sz="1800" dirty="0"/>
              <a:t>128	64	32	16	8	4	2	1</a:t>
            </a:r>
          </a:p>
        </p:txBody>
      </p:sp>
      <p:sp>
        <p:nvSpPr>
          <p:cNvPr id="9" name="TextBox 8"/>
          <p:cNvSpPr txBox="1"/>
          <p:nvPr/>
        </p:nvSpPr>
        <p:spPr>
          <a:xfrm>
            <a:off x="569495" y="1996901"/>
            <a:ext cx="1253289" cy="1708160"/>
          </a:xfrm>
          <a:prstGeom prst="rect">
            <a:avLst/>
          </a:prstGeom>
          <a:noFill/>
        </p:spPr>
        <p:txBody>
          <a:bodyPr wrap="square" rtlCol="0">
            <a:spAutoFit/>
          </a:bodyPr>
          <a:lstStyle/>
          <a:p>
            <a:r>
              <a:rPr lang="en-US" sz="2100" dirty="0"/>
              <a:t> 72</a:t>
            </a:r>
          </a:p>
          <a:p>
            <a:r>
              <a:rPr lang="en-US" sz="2100" u="sng" dirty="0"/>
              <a:t>-64  </a:t>
            </a:r>
          </a:p>
          <a:p>
            <a:r>
              <a:rPr lang="en-US" sz="2100" dirty="0"/>
              <a:t>   8</a:t>
            </a:r>
          </a:p>
          <a:p>
            <a:r>
              <a:rPr lang="en-US" sz="2100" dirty="0"/>
              <a:t>  -8</a:t>
            </a:r>
          </a:p>
          <a:p>
            <a:pPr marL="342900" indent="-342900">
              <a:buFontTx/>
              <a:buChar char="-"/>
            </a:pPr>
            <a:endParaRPr lang="en-US" sz="2100" dirty="0"/>
          </a:p>
        </p:txBody>
      </p:sp>
    </p:spTree>
    <p:extLst>
      <p:ext uri="{BB962C8B-B14F-4D97-AF65-F5344CB8AC3E}">
        <p14:creationId xmlns:p14="http://schemas.microsoft.com/office/powerpoint/2010/main" val="349318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a:t>
            </a:r>
          </a:p>
        </p:txBody>
      </p:sp>
      <p:sp>
        <p:nvSpPr>
          <p:cNvPr id="5" name="TextBox 4"/>
          <p:cNvSpPr txBox="1"/>
          <p:nvPr/>
        </p:nvSpPr>
        <p:spPr>
          <a:xfrm>
            <a:off x="1344011" y="1657350"/>
            <a:ext cx="6515100" cy="1061829"/>
          </a:xfrm>
          <a:prstGeom prst="rect">
            <a:avLst/>
          </a:prstGeom>
          <a:noFill/>
        </p:spPr>
        <p:txBody>
          <a:bodyPr wrap="square" rtlCol="0">
            <a:spAutoFit/>
          </a:bodyPr>
          <a:lstStyle/>
          <a:p>
            <a:r>
              <a:rPr lang="en-US" sz="2100" dirty="0"/>
              <a:t>hello =</a:t>
            </a:r>
          </a:p>
          <a:p>
            <a:endParaRPr lang="en-US" sz="2100" dirty="0"/>
          </a:p>
          <a:p>
            <a:r>
              <a:rPr lang="en-US" sz="2100" dirty="0"/>
              <a:t>01101000 01100101 01101100 01101100 01101111 </a:t>
            </a:r>
          </a:p>
        </p:txBody>
      </p:sp>
    </p:spTree>
    <p:extLst>
      <p:ext uri="{BB962C8B-B14F-4D97-AF65-F5344CB8AC3E}">
        <p14:creationId xmlns:p14="http://schemas.microsoft.com/office/powerpoint/2010/main" val="291728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28750" y="857251"/>
            <a:ext cx="6229350" cy="507831"/>
          </a:xfrm>
          <a:prstGeom prst="rect">
            <a:avLst/>
          </a:prstGeom>
          <a:noFill/>
        </p:spPr>
        <p:txBody>
          <a:bodyPr wrap="square" rtlCol="0">
            <a:spAutoFit/>
          </a:bodyPr>
          <a:lstStyle/>
          <a:p>
            <a:r>
              <a:rPr lang="en-US" sz="2700" dirty="0"/>
              <a:t>Is there a better way to compact data?</a:t>
            </a:r>
          </a:p>
        </p:txBody>
      </p:sp>
      <p:sp>
        <p:nvSpPr>
          <p:cNvPr id="4" name="TextBox 3"/>
          <p:cNvSpPr txBox="1"/>
          <p:nvPr/>
        </p:nvSpPr>
        <p:spPr>
          <a:xfrm>
            <a:off x="1428750" y="2315602"/>
            <a:ext cx="6229350" cy="507831"/>
          </a:xfrm>
          <a:prstGeom prst="rect">
            <a:avLst/>
          </a:prstGeom>
          <a:noFill/>
        </p:spPr>
        <p:txBody>
          <a:bodyPr wrap="square" rtlCol="0">
            <a:spAutoFit/>
          </a:bodyPr>
          <a:lstStyle/>
          <a:p>
            <a:r>
              <a:rPr lang="en-US" sz="2700" dirty="0"/>
              <a:t>HEXADECIMAL!</a:t>
            </a:r>
          </a:p>
        </p:txBody>
      </p:sp>
    </p:spTree>
    <p:extLst>
      <p:ext uri="{BB962C8B-B14F-4D97-AF65-F5344CB8AC3E}">
        <p14:creationId xmlns:p14="http://schemas.microsoft.com/office/powerpoint/2010/main" val="1373424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2146742"/>
          </a:xfrm>
          <a:prstGeom prst="rect">
            <a:avLst/>
          </a:prstGeom>
          <a:noFill/>
        </p:spPr>
        <p:txBody>
          <a:bodyPr wrap="square" rtlCol="0">
            <a:spAutoFit/>
          </a:bodyPr>
          <a:lstStyle/>
          <a:p>
            <a:r>
              <a:rPr lang="en-US" sz="2250" b="1" dirty="0"/>
              <a:t>1, 2, 3 = Base 10</a:t>
            </a:r>
          </a:p>
          <a:p>
            <a:endParaRPr lang="en-US" sz="2250" b="1" dirty="0"/>
          </a:p>
          <a:p>
            <a:r>
              <a:rPr lang="en-US" sz="2250" b="1" dirty="0"/>
              <a:t>Binary = Base 2</a:t>
            </a:r>
          </a:p>
          <a:p>
            <a:br>
              <a:rPr lang="en-US" sz="2250" b="1" dirty="0"/>
            </a:br>
            <a:r>
              <a:rPr lang="en-US" sz="2250" b="1" dirty="0"/>
              <a:t>Hexadecimal = Base 16</a:t>
            </a:r>
          </a:p>
          <a:p>
            <a:endParaRPr lang="en-US" sz="1050" b="1" dirty="0"/>
          </a:p>
          <a:p>
            <a:endParaRPr lang="en-US" sz="1050" dirty="0"/>
          </a:p>
        </p:txBody>
      </p:sp>
      <p:pic>
        <p:nvPicPr>
          <p:cNvPr id="4" name="Picture 3"/>
          <p:cNvPicPr>
            <a:picLocks noChangeAspect="1"/>
          </p:cNvPicPr>
          <p:nvPr/>
        </p:nvPicPr>
        <p:blipFill>
          <a:blip r:embed="rId2"/>
          <a:stretch>
            <a:fillRect/>
          </a:stretch>
        </p:blipFill>
        <p:spPr>
          <a:xfrm>
            <a:off x="2571750" y="2400300"/>
            <a:ext cx="3986213" cy="23574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3072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065F6-E3F7-4FEA-A329-8D5BAF576B7C}"/>
              </a:ext>
            </a:extLst>
          </p:cNvPr>
          <p:cNvSpPr>
            <a:spLocks noGrp="1"/>
          </p:cNvSpPr>
          <p:nvPr>
            <p:ph type="title"/>
          </p:nvPr>
        </p:nvSpPr>
        <p:spPr/>
        <p:txBody>
          <a:bodyPr/>
          <a:lstStyle/>
          <a:p>
            <a:endParaRPr lang="en-US"/>
          </a:p>
        </p:txBody>
      </p:sp>
      <p:pic>
        <p:nvPicPr>
          <p:cNvPr id="1026" name="Picture 2" descr="Image result for mark watney hexadecimal">
            <a:extLst>
              <a:ext uri="{FF2B5EF4-FFF2-40B4-BE49-F238E27FC236}">
                <a16:creationId xmlns:a16="http://schemas.microsoft.com/office/drawing/2014/main" id="{FB9AB096-0A62-42F7-AF68-D94853D59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139429"/>
            <a:ext cx="6858000" cy="2864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4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Hexadecimal and Octal</a:t>
            </a:r>
            <a:endParaRPr/>
          </a:p>
        </p:txBody>
      </p:sp>
      <p:sp>
        <p:nvSpPr>
          <p:cNvPr id="2430" name="Google Shape;2430;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t>Even though computers read in binary, it is not a very efficient representation of data</a:t>
            </a:r>
            <a:endParaRPr i="1"/>
          </a:p>
        </p:txBody>
      </p:sp>
      <p:sp>
        <p:nvSpPr>
          <p:cNvPr id="2431" name="Google Shape;2431;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32" name="Google Shape;2432;p139"/>
          <p:cNvSpPr txBox="1">
            <a:spLocks noGrp="1"/>
          </p:cNvSpPr>
          <p:nvPr>
            <p:ph type="body" idx="3"/>
          </p:nvPr>
        </p:nvSpPr>
        <p:spPr>
          <a:xfrm>
            <a:off x="-84475" y="1425788"/>
            <a:ext cx="9228600" cy="3067800"/>
          </a:xfrm>
          <a:prstGeom prst="rect">
            <a:avLst/>
          </a:prstGeom>
        </p:spPr>
        <p:txBody>
          <a:bodyPr spcFirstLastPara="1" wrap="square" lIns="457200" tIns="0" rIns="457200" bIns="914400" anchor="t" anchorCtr="0">
            <a:noAutofit/>
          </a:bodyPr>
          <a:lstStyle/>
          <a:p>
            <a:pPr marL="0" lvl="0" indent="457200" algn="l" rtl="0">
              <a:spcBef>
                <a:spcPts val="0"/>
              </a:spcBef>
              <a:spcAft>
                <a:spcPts val="0"/>
              </a:spcAft>
              <a:buNone/>
            </a:pPr>
            <a:r>
              <a:rPr lang="en"/>
              <a:t>Hello in binary =  11010001100101110110011011001101111</a:t>
            </a:r>
            <a:endParaRPr/>
          </a:p>
          <a:p>
            <a:pPr marL="0" lvl="0" indent="0" algn="l" rtl="0">
              <a:spcBef>
                <a:spcPts val="800"/>
              </a:spcBef>
              <a:spcAft>
                <a:spcPts val="0"/>
              </a:spcAft>
              <a:buNone/>
            </a:pPr>
            <a:endParaRPr/>
          </a:p>
          <a:p>
            <a:pPr marL="457200" lvl="0" indent="-317500" algn="l" rtl="0">
              <a:spcBef>
                <a:spcPts val="800"/>
              </a:spcBef>
              <a:spcAft>
                <a:spcPts val="0"/>
              </a:spcAft>
              <a:buSzPts val="1400"/>
              <a:buChar char="●"/>
            </a:pPr>
            <a:r>
              <a:rPr lang="en"/>
              <a:t>Hexadecimal system is a </a:t>
            </a:r>
            <a:r>
              <a:rPr lang="en" i="1"/>
              <a:t>more compact representation of binary data</a:t>
            </a:r>
            <a:r>
              <a:rPr lang="en"/>
              <a:t>. </a:t>
            </a:r>
            <a:endParaRPr/>
          </a:p>
          <a:p>
            <a:pPr marL="0" lvl="0" indent="457200" algn="l" rtl="0">
              <a:spcBef>
                <a:spcPts val="80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Hex uses </a:t>
            </a:r>
            <a:r>
              <a:rPr lang="en">
                <a:solidFill>
                  <a:schemeClr val="dk1"/>
                </a:solidFill>
              </a:rPr>
              <a:t>16 characters</a:t>
            </a:r>
            <a:r>
              <a:rPr lang="en">
                <a:solidFill>
                  <a:schemeClr val="dk1"/>
                </a:solidFill>
                <a:latin typeface="Roboto Light"/>
                <a:ea typeface="Roboto Light"/>
                <a:cs typeface="Roboto Light"/>
                <a:sym typeface="Roboto Light"/>
              </a:rPr>
              <a:t> to represent the base value. In other words, it is a </a:t>
            </a:r>
            <a:r>
              <a:rPr lang="en">
                <a:solidFill>
                  <a:schemeClr val="dk1"/>
                </a:solidFill>
              </a:rPr>
              <a:t>base 16 </a:t>
            </a:r>
            <a:r>
              <a:rPr lang="en">
                <a:solidFill>
                  <a:schemeClr val="dk1"/>
                </a:solidFill>
                <a:latin typeface="Roboto Light"/>
                <a:ea typeface="Roboto Light"/>
                <a:cs typeface="Roboto Light"/>
                <a:sym typeface="Roboto Light"/>
              </a:rPr>
              <a:t>system</a:t>
            </a:r>
            <a:endParaRPr>
              <a:solidFill>
                <a:schemeClr val="dk1"/>
              </a:solidFill>
              <a:latin typeface="Roboto Light"/>
              <a:ea typeface="Roboto Light"/>
              <a:cs typeface="Roboto Light"/>
              <a:sym typeface="Roboto Light"/>
            </a:endParaRPr>
          </a:p>
          <a:p>
            <a:pPr marL="0" lvl="0" indent="457200" algn="l" rtl="0">
              <a:spcBef>
                <a:spcPts val="800"/>
              </a:spcBef>
              <a:spcAft>
                <a:spcPts val="0"/>
              </a:spcAft>
              <a:buNone/>
            </a:pPr>
            <a:r>
              <a:rPr lang="en">
                <a:solidFill>
                  <a:schemeClr val="dk1"/>
                </a:solidFill>
                <a:latin typeface="Roboto Light"/>
                <a:ea typeface="Roboto Light"/>
                <a:cs typeface="Roboto Light"/>
                <a:sym typeface="Roboto Light"/>
              </a:rPr>
              <a:t>The base numbers range from 0-9 and then letters A-F represent 10, 11, etc.  </a:t>
            </a:r>
            <a:endParaRPr>
              <a:solidFill>
                <a:schemeClr val="dk1"/>
              </a:solidFill>
              <a:latin typeface="Roboto Light"/>
              <a:ea typeface="Roboto Light"/>
              <a:cs typeface="Roboto Light"/>
              <a:sym typeface="Roboto Light"/>
            </a:endParaRPr>
          </a:p>
          <a:p>
            <a:pPr marL="0" lvl="0" indent="457200" algn="l" rtl="0">
              <a:spcBef>
                <a:spcPts val="800"/>
              </a:spcBef>
              <a:spcAft>
                <a:spcPts val="0"/>
              </a:spcAft>
              <a:buNone/>
            </a:pPr>
            <a:r>
              <a:rPr lang="en">
                <a:solidFill>
                  <a:schemeClr val="dk1"/>
                </a:solidFill>
                <a:latin typeface="Roboto Light"/>
                <a:ea typeface="Roboto Light"/>
                <a:cs typeface="Roboto Light"/>
                <a:sym typeface="Roboto Light"/>
              </a:rPr>
              <a:t>(A = 10, B= 11, C =12...F=15. etc.)</a:t>
            </a:r>
            <a:endParaRPr>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a:solidFill>
                <a:schemeClr val="dk1"/>
              </a:solidFill>
              <a:latin typeface="Roboto Light"/>
              <a:ea typeface="Roboto Light"/>
              <a:cs typeface="Roboto Light"/>
              <a:sym typeface="Roboto Light"/>
            </a:endParaRPr>
          </a:p>
          <a:p>
            <a:pPr marL="457200" lvl="0" indent="-317500" algn="l" rtl="0">
              <a:spcBef>
                <a:spcPts val="80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If we count our fingers using the decimal system, we’d count 1 to 10. </a:t>
            </a:r>
            <a:endParaRPr>
              <a:solidFill>
                <a:schemeClr val="dk1"/>
              </a:solidFill>
              <a:latin typeface="Roboto Light"/>
              <a:ea typeface="Roboto Light"/>
              <a:cs typeface="Roboto Light"/>
              <a:sym typeface="Roboto Light"/>
            </a:endParaRPr>
          </a:p>
          <a:p>
            <a:pPr marL="0" lvl="0" indent="457200" algn="l" rtl="0">
              <a:spcBef>
                <a:spcPts val="800"/>
              </a:spcBef>
              <a:spcAft>
                <a:spcPts val="0"/>
              </a:spcAft>
              <a:buNone/>
            </a:pPr>
            <a:r>
              <a:rPr lang="en">
                <a:solidFill>
                  <a:schemeClr val="dk1"/>
                </a:solidFill>
                <a:latin typeface="Roboto Light"/>
                <a:ea typeface="Roboto Light"/>
                <a:cs typeface="Roboto Light"/>
                <a:sym typeface="Roboto Light"/>
              </a:rPr>
              <a:t>If we count on our fingers using the hex system, we’d count 1 to A.</a:t>
            </a:r>
            <a:endParaRPr>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a:solidFill>
                <a:schemeClr val="dk1"/>
              </a:solidFill>
              <a:latin typeface="Roboto Light"/>
              <a:ea typeface="Roboto Light"/>
              <a:cs typeface="Roboto Light"/>
              <a:sym typeface="Roboto Light"/>
            </a:endParaRPr>
          </a:p>
          <a:p>
            <a:pPr marL="457200" lvl="0" indent="-317500" algn="l" rtl="0">
              <a:spcBef>
                <a:spcPts val="80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Hexadecimal numbers are written with a \x to indicate the following number is to be read as hex: \x10</a:t>
            </a:r>
            <a:endParaRPr>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a:p>
          <a:p>
            <a:pPr marL="0" lvl="0" indent="0" algn="l" rtl="0">
              <a:spcBef>
                <a:spcPts val="800"/>
              </a:spcBef>
              <a:spcAft>
                <a:spcPts val="8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Goals of Cryptography</a:t>
            </a:r>
            <a:endParaRPr/>
          </a:p>
        </p:txBody>
      </p:sp>
      <p:sp>
        <p:nvSpPr>
          <p:cNvPr id="2117" name="Google Shape;2117;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We’ll look at each of these pillars in more detail later, but here is a brief overview of how each goal protects data: </a:t>
            </a:r>
            <a:endParaRPr>
              <a:solidFill>
                <a:schemeClr val="dk1"/>
              </a:solidFill>
            </a:endParaRPr>
          </a:p>
          <a:p>
            <a:pPr marL="0" lvl="0" indent="0" algn="l" rtl="0">
              <a:spcBef>
                <a:spcPts val="0"/>
              </a:spcBef>
              <a:spcAft>
                <a:spcPts val="0"/>
              </a:spcAft>
              <a:buNone/>
            </a:pPr>
            <a:endParaRPr/>
          </a:p>
        </p:txBody>
      </p:sp>
      <p:sp>
        <p:nvSpPr>
          <p:cNvPr id="2118" name="Google Shape;2118;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19" name="Google Shape;2119;p109"/>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Privacy </a:t>
            </a:r>
            <a:r>
              <a:rPr lang="en" sz="1800"/>
              <a:t>ensures it is accessible by the intended recipients. </a:t>
            </a:r>
            <a:endParaRPr sz="1800"/>
          </a:p>
        </p:txBody>
      </p:sp>
      <p:sp>
        <p:nvSpPr>
          <p:cNvPr id="2120" name="Google Shape;2120;p109"/>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Authentication </a:t>
            </a:r>
            <a:r>
              <a:rPr lang="en" sz="1800"/>
              <a:t>ensures it is sent from the claimed sender.</a:t>
            </a:r>
            <a:endParaRPr sz="1800"/>
          </a:p>
        </p:txBody>
      </p:sp>
      <p:sp>
        <p:nvSpPr>
          <p:cNvPr id="2121" name="Google Shape;2121;p109"/>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Integrity </a:t>
            </a:r>
            <a:r>
              <a:rPr lang="en" sz="1800"/>
              <a:t>ensures it can’t be intercepted and modified in flight.</a:t>
            </a:r>
            <a:endParaRPr sz="1800"/>
          </a:p>
        </p:txBody>
      </p:sp>
      <p:sp>
        <p:nvSpPr>
          <p:cNvPr id="2122" name="Google Shape;2122;p109"/>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Non-repudiation </a:t>
            </a:r>
            <a:r>
              <a:rPr lang="en" sz="1800"/>
              <a:t>verifies if an individual did or did not send data.</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0-9</a:t>
            </a:r>
          </a:p>
          <a:p>
            <a:r>
              <a:rPr lang="en-US" sz="2250" b="1" dirty="0"/>
              <a:t>A</a:t>
            </a:r>
          </a:p>
          <a:p>
            <a:r>
              <a:rPr lang="en-US" sz="2250" b="1" dirty="0"/>
              <a:t>B</a:t>
            </a:r>
          </a:p>
          <a:p>
            <a:r>
              <a:rPr lang="en-US" sz="2250" b="1" dirty="0"/>
              <a:t>C</a:t>
            </a:r>
          </a:p>
          <a:p>
            <a:r>
              <a:rPr lang="en-US" sz="2250" b="1" dirty="0"/>
              <a:t>D</a:t>
            </a:r>
          </a:p>
          <a:p>
            <a:r>
              <a:rPr lang="en-US" sz="2250" b="1" dirty="0"/>
              <a:t>E</a:t>
            </a:r>
          </a:p>
          <a:p>
            <a:r>
              <a:rPr lang="en-US" sz="2250" b="1" dirty="0"/>
              <a:t>F</a:t>
            </a:r>
            <a:endParaRPr lang="en-US" sz="1050" b="1" dirty="0"/>
          </a:p>
          <a:p>
            <a:endParaRPr lang="en-US" sz="1050" dirty="0"/>
          </a:p>
        </p:txBody>
      </p:sp>
    </p:spTree>
    <p:extLst>
      <p:ext uri="{BB962C8B-B14F-4D97-AF65-F5344CB8AC3E}">
        <p14:creationId xmlns:p14="http://schemas.microsoft.com/office/powerpoint/2010/main" val="700752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Tree>
    <p:extLst>
      <p:ext uri="{BB962C8B-B14F-4D97-AF65-F5344CB8AC3E}">
        <p14:creationId xmlns:p14="http://schemas.microsoft.com/office/powerpoint/2010/main" val="3249768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extLst>
              <p:ext uri="{D42A27DB-BD31-4B8C-83A1-F6EECF244321}">
                <p14:modId xmlns:p14="http://schemas.microsoft.com/office/powerpoint/2010/main" val="1207759177"/>
              </p:ext>
            </p:extLst>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pPr algn="ctr"/>
                      <a:r>
                        <a:rPr lang="en-US" sz="2400" dirty="0">
                          <a:solidFill>
                            <a:schemeClr val="accent1"/>
                          </a:solidFill>
                        </a:rPr>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pPr algn="ctr"/>
                      <a:endParaRPr lang="en-US" sz="2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2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Tree>
    <p:extLst>
      <p:ext uri="{BB962C8B-B14F-4D97-AF65-F5344CB8AC3E}">
        <p14:creationId xmlns:p14="http://schemas.microsoft.com/office/powerpoint/2010/main" val="204391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extLst>
              <p:ext uri="{D42A27DB-BD31-4B8C-83A1-F6EECF244321}">
                <p14:modId xmlns:p14="http://schemas.microsoft.com/office/powerpoint/2010/main" val="798748912"/>
              </p:ext>
            </p:extLst>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pPr algn="ctr"/>
                      <a:r>
                        <a:rPr lang="en-US" sz="2400" dirty="0">
                          <a:solidFill>
                            <a:schemeClr val="accent1"/>
                          </a:solidFill>
                        </a:rPr>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pPr algn="ctr"/>
                      <a:r>
                        <a:rPr lang="en-US" sz="2400" dirty="0"/>
                        <a:t>4096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Tree>
    <p:extLst>
      <p:ext uri="{BB962C8B-B14F-4D97-AF65-F5344CB8AC3E}">
        <p14:creationId xmlns:p14="http://schemas.microsoft.com/office/powerpoint/2010/main" val="3490582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pPr algn="ctr"/>
                      <a:r>
                        <a:rPr lang="en-US" sz="2400" dirty="0">
                          <a:solidFill>
                            <a:schemeClr val="accent1"/>
                          </a:solidFill>
                        </a:rPr>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pPr algn="ctr"/>
                      <a:r>
                        <a:rPr lang="en-US" sz="2400" dirty="0"/>
                        <a:t>4096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pPr algn="ctr"/>
                      <a:r>
                        <a:rPr lang="en-US" sz="1800" dirty="0">
                          <a:solidFill>
                            <a:srgbClr val="00B050"/>
                          </a:solidFill>
                        </a:rPr>
                        <a:t>11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Tree>
    <p:extLst>
      <p:ext uri="{BB962C8B-B14F-4D97-AF65-F5344CB8AC3E}">
        <p14:creationId xmlns:p14="http://schemas.microsoft.com/office/powerpoint/2010/main" val="316088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pPr algn="ctr"/>
                      <a:r>
                        <a:rPr lang="en-US" sz="2400" dirty="0">
                          <a:solidFill>
                            <a:schemeClr val="accent1"/>
                          </a:solidFill>
                        </a:rPr>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pPr algn="ctr"/>
                      <a:r>
                        <a:rPr lang="en-US" sz="2400" dirty="0"/>
                        <a:t>4096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pPr algn="ctr"/>
                      <a:r>
                        <a:rPr lang="en-US" sz="1800" dirty="0">
                          <a:solidFill>
                            <a:srgbClr val="00B050"/>
                          </a:solidFill>
                        </a:rPr>
                        <a:t>11 *</a:t>
                      </a:r>
                      <a:r>
                        <a:rPr lang="en-US" sz="1800" baseline="0" dirty="0">
                          <a:solidFill>
                            <a:srgbClr val="00B050"/>
                          </a:solidFill>
                        </a:rPr>
                        <a:t> 4096</a:t>
                      </a:r>
                      <a:endParaRPr lang="en-US" sz="1800" dirty="0">
                        <a:solidFill>
                          <a:srgbClr val="00B05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Tree>
    <p:extLst>
      <p:ext uri="{BB962C8B-B14F-4D97-AF65-F5344CB8AC3E}">
        <p14:creationId xmlns:p14="http://schemas.microsoft.com/office/powerpoint/2010/main" val="523690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pPr algn="ctr"/>
                      <a:r>
                        <a:rPr lang="en-US" sz="2400" dirty="0">
                          <a:solidFill>
                            <a:schemeClr val="accent1"/>
                          </a:solidFill>
                        </a:rPr>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pPr algn="ctr"/>
                      <a:r>
                        <a:rPr lang="en-US" sz="2400" dirty="0"/>
                        <a:t>4096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pPr algn="ctr"/>
                      <a:r>
                        <a:rPr lang="en-US" sz="1800" dirty="0">
                          <a:solidFill>
                            <a:srgbClr val="00B050"/>
                          </a:solidFill>
                        </a:rPr>
                        <a:t>45056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Tree>
    <p:extLst>
      <p:ext uri="{BB962C8B-B14F-4D97-AF65-F5344CB8AC3E}">
        <p14:creationId xmlns:p14="http://schemas.microsoft.com/office/powerpoint/2010/main" val="175875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pPr algn="ctr"/>
                      <a:r>
                        <a:rPr lang="en-US" sz="2400" dirty="0">
                          <a:solidFill>
                            <a:schemeClr val="accent1"/>
                          </a:solidFill>
                        </a:rPr>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pPr algn="ctr"/>
                      <a:r>
                        <a:rPr lang="en-US" sz="2400" dirty="0"/>
                        <a:t>4096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pPr algn="ctr"/>
                      <a:r>
                        <a:rPr lang="en-US" sz="1800" dirty="0">
                          <a:solidFill>
                            <a:srgbClr val="00B050"/>
                          </a:solidFill>
                        </a:rPr>
                        <a:t>45056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B050"/>
                          </a:solidFill>
                        </a:rPr>
                        <a:t>10 * 256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Tree>
    <p:extLst>
      <p:ext uri="{BB962C8B-B14F-4D97-AF65-F5344CB8AC3E}">
        <p14:creationId xmlns:p14="http://schemas.microsoft.com/office/powerpoint/2010/main" val="1762284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pPr algn="ctr"/>
                      <a:r>
                        <a:rPr lang="en-US" sz="2400" dirty="0">
                          <a:solidFill>
                            <a:schemeClr val="accent1"/>
                          </a:solidFill>
                        </a:rPr>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pPr algn="ctr"/>
                      <a:r>
                        <a:rPr lang="en-US" sz="2400" dirty="0"/>
                        <a:t>4096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pPr algn="ctr"/>
                      <a:r>
                        <a:rPr lang="en-US" sz="1800" dirty="0">
                          <a:solidFill>
                            <a:srgbClr val="00B050"/>
                          </a:solidFill>
                        </a:rPr>
                        <a:t>45056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B050"/>
                          </a:solidFill>
                        </a:rPr>
                        <a:t>2560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B050"/>
                          </a:solidFill>
                        </a:rPr>
                        <a:t>5 * 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Tree>
    <p:extLst>
      <p:ext uri="{BB962C8B-B14F-4D97-AF65-F5344CB8AC3E}">
        <p14:creationId xmlns:p14="http://schemas.microsoft.com/office/powerpoint/2010/main" val="874032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pPr algn="ctr"/>
                      <a:r>
                        <a:rPr lang="en-US" sz="2400" dirty="0">
                          <a:solidFill>
                            <a:schemeClr val="accent1"/>
                          </a:solidFill>
                        </a:rPr>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pPr algn="ctr"/>
                      <a:r>
                        <a:rPr lang="en-US" sz="2400" dirty="0"/>
                        <a:t>4096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pPr algn="ctr"/>
                      <a:r>
                        <a:rPr lang="en-US" sz="1800" dirty="0">
                          <a:solidFill>
                            <a:srgbClr val="00B050"/>
                          </a:solidFill>
                        </a:rPr>
                        <a:t>45056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B050"/>
                          </a:solidFill>
                        </a:rPr>
                        <a:t>2560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B050"/>
                          </a:solidFill>
                        </a:rPr>
                        <a:t>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B050"/>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
        <p:nvSpPr>
          <p:cNvPr id="5" name="TextBox 4"/>
          <p:cNvSpPr txBox="1"/>
          <p:nvPr/>
        </p:nvSpPr>
        <p:spPr>
          <a:xfrm>
            <a:off x="2428875" y="4171927"/>
            <a:ext cx="4229100" cy="415498"/>
          </a:xfrm>
          <a:prstGeom prst="rect">
            <a:avLst/>
          </a:prstGeom>
          <a:noFill/>
        </p:spPr>
        <p:txBody>
          <a:bodyPr wrap="square" rtlCol="0">
            <a:spAutoFit/>
          </a:bodyPr>
          <a:lstStyle/>
          <a:p>
            <a:r>
              <a:rPr lang="en-US" sz="2100" dirty="0"/>
              <a:t>BA55 = 45,056 + 2560 + 96 + 5</a:t>
            </a:r>
          </a:p>
        </p:txBody>
      </p:sp>
    </p:spTree>
    <p:extLst>
      <p:ext uri="{BB962C8B-B14F-4D97-AF65-F5344CB8AC3E}">
        <p14:creationId xmlns:p14="http://schemas.microsoft.com/office/powerpoint/2010/main" val="3666037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Goals of Cryptography</a:t>
            </a:r>
            <a:endParaRPr/>
          </a:p>
        </p:txBody>
      </p:sp>
      <p:sp>
        <p:nvSpPr>
          <p:cNvPr id="2128" name="Google Shape;2128;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Each pillar is supported by specific methods and tools. </a:t>
            </a:r>
            <a:endParaRPr>
              <a:solidFill>
                <a:schemeClr val="dk1"/>
              </a:solidFill>
            </a:endParaRPr>
          </a:p>
          <a:p>
            <a:pPr marL="0" lvl="0" indent="0" algn="l" rtl="0">
              <a:spcBef>
                <a:spcPts val="0"/>
              </a:spcBef>
              <a:spcAft>
                <a:spcPts val="0"/>
              </a:spcAft>
              <a:buNone/>
            </a:pPr>
            <a:endParaRPr/>
          </a:p>
        </p:txBody>
      </p:sp>
      <p:sp>
        <p:nvSpPr>
          <p:cNvPr id="2129" name="Google Shape;2129;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30" name="Google Shape;2130;p110"/>
          <p:cNvSpPr txBox="1">
            <a:spLocks noGrp="1"/>
          </p:cNvSpPr>
          <p:nvPr>
            <p:ph type="subTitle" idx="3"/>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Privacy </a:t>
            </a:r>
            <a:r>
              <a:rPr lang="en" sz="1800"/>
              <a:t>is provided through </a:t>
            </a:r>
            <a:r>
              <a:rPr lang="en" sz="1800">
                <a:latin typeface="Roboto Medium"/>
                <a:ea typeface="Roboto Medium"/>
                <a:cs typeface="Roboto Medium"/>
                <a:sym typeface="Roboto Medium"/>
              </a:rPr>
              <a:t>encryption</a:t>
            </a:r>
            <a:r>
              <a:rPr lang="en" sz="1800"/>
              <a:t>.  </a:t>
            </a:r>
            <a:endParaRPr sz="1800"/>
          </a:p>
        </p:txBody>
      </p:sp>
      <p:sp>
        <p:nvSpPr>
          <p:cNvPr id="2131" name="Google Shape;2131;p110"/>
          <p:cNvSpPr txBox="1">
            <a:spLocks noGrp="1"/>
          </p:cNvSpPr>
          <p:nvPr>
            <p:ph type="subTitle" idx="4"/>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Authentication </a:t>
            </a:r>
            <a:r>
              <a:rPr lang="en" sz="1800"/>
              <a:t>is provided through </a:t>
            </a:r>
            <a:r>
              <a:rPr lang="en" sz="1800">
                <a:latin typeface="Roboto Medium"/>
                <a:ea typeface="Roboto Medium"/>
                <a:cs typeface="Roboto Medium"/>
                <a:sym typeface="Roboto Medium"/>
              </a:rPr>
              <a:t>digital signatures</a:t>
            </a:r>
            <a:r>
              <a:rPr lang="en" sz="1800"/>
              <a:t>.</a:t>
            </a:r>
            <a:endParaRPr sz="1800"/>
          </a:p>
        </p:txBody>
      </p:sp>
      <p:sp>
        <p:nvSpPr>
          <p:cNvPr id="2132" name="Google Shape;2132;p110"/>
          <p:cNvSpPr txBox="1">
            <a:spLocks noGrp="1"/>
          </p:cNvSpPr>
          <p:nvPr>
            <p:ph type="subTitle" idx="5"/>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Integrity </a:t>
            </a:r>
            <a:r>
              <a:rPr lang="en" sz="1800"/>
              <a:t>is checked through </a:t>
            </a:r>
            <a:r>
              <a:rPr lang="en" sz="1800">
                <a:latin typeface="Roboto Medium"/>
                <a:ea typeface="Roboto Medium"/>
                <a:cs typeface="Roboto Medium"/>
                <a:sym typeface="Roboto Medium"/>
              </a:rPr>
              <a:t>hashes</a:t>
            </a:r>
            <a:r>
              <a:rPr lang="en" sz="1800"/>
              <a:t>.</a:t>
            </a:r>
            <a:endParaRPr sz="1800"/>
          </a:p>
        </p:txBody>
      </p:sp>
      <p:sp>
        <p:nvSpPr>
          <p:cNvPr id="2133" name="Google Shape;2133;p110"/>
          <p:cNvSpPr txBox="1">
            <a:spLocks noGrp="1"/>
          </p:cNvSpPr>
          <p:nvPr>
            <p:ph type="subTitle" idx="6"/>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Non-repudiation </a:t>
            </a:r>
            <a:r>
              <a:rPr lang="en" sz="1800"/>
              <a:t>is supported through </a:t>
            </a:r>
            <a:r>
              <a:rPr lang="en" sz="1800">
                <a:latin typeface="Roboto Medium"/>
                <a:ea typeface="Roboto Medium"/>
                <a:cs typeface="Roboto Medium"/>
                <a:sym typeface="Roboto Medium"/>
              </a:rPr>
              <a:t>signatures</a:t>
            </a:r>
            <a:r>
              <a:rPr lang="en" sz="1800"/>
              <a:t> and </a:t>
            </a:r>
            <a:r>
              <a:rPr lang="en" sz="1800">
                <a:latin typeface="Roboto Medium"/>
                <a:ea typeface="Roboto Medium"/>
                <a:cs typeface="Roboto Medium"/>
                <a:sym typeface="Roboto Medium"/>
              </a:rPr>
              <a:t>certifications</a:t>
            </a:r>
            <a:r>
              <a:rPr lang="en" sz="1800"/>
              <a:t>.</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0"/>
            <a:ext cx="6629400" cy="3716402"/>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r>
              <a:rPr lang="en-US" sz="2250" b="1" dirty="0">
                <a:solidFill>
                  <a:schemeClr val="tx1">
                    <a:lumMod val="50000"/>
                    <a:lumOff val="50000"/>
                  </a:schemeClr>
                </a:solidFill>
              </a:rPr>
              <a:t>0-9</a:t>
            </a:r>
          </a:p>
          <a:p>
            <a:r>
              <a:rPr lang="en-US" sz="2250" b="1" dirty="0">
                <a:solidFill>
                  <a:schemeClr val="tx1">
                    <a:lumMod val="50000"/>
                    <a:lumOff val="50000"/>
                  </a:schemeClr>
                </a:solidFill>
              </a:rPr>
              <a:t>A</a:t>
            </a:r>
          </a:p>
          <a:p>
            <a:r>
              <a:rPr lang="en-US" sz="2250" b="1" dirty="0">
                <a:solidFill>
                  <a:schemeClr val="tx1">
                    <a:lumMod val="50000"/>
                    <a:lumOff val="50000"/>
                  </a:schemeClr>
                </a:solidFill>
              </a:rPr>
              <a:t>B</a:t>
            </a:r>
          </a:p>
          <a:p>
            <a:r>
              <a:rPr lang="en-US" sz="2250" b="1" dirty="0">
                <a:solidFill>
                  <a:schemeClr val="tx1">
                    <a:lumMod val="50000"/>
                    <a:lumOff val="50000"/>
                  </a:schemeClr>
                </a:solidFill>
              </a:rPr>
              <a:t>C</a:t>
            </a:r>
          </a:p>
          <a:p>
            <a:r>
              <a:rPr lang="en-US" sz="2250" b="1" dirty="0">
                <a:solidFill>
                  <a:schemeClr val="tx1">
                    <a:lumMod val="50000"/>
                    <a:lumOff val="50000"/>
                  </a:schemeClr>
                </a:solidFill>
              </a:rPr>
              <a:t>D</a:t>
            </a:r>
          </a:p>
          <a:p>
            <a:r>
              <a:rPr lang="en-US" sz="2250" b="1" dirty="0">
                <a:solidFill>
                  <a:schemeClr val="tx1">
                    <a:lumMod val="50000"/>
                    <a:lumOff val="50000"/>
                  </a:schemeClr>
                </a:solidFill>
              </a:rPr>
              <a:t>E</a:t>
            </a:r>
          </a:p>
          <a:p>
            <a:r>
              <a:rPr lang="en-US" sz="2250" b="1" dirty="0">
                <a:solidFill>
                  <a:schemeClr val="tx1">
                    <a:lumMod val="50000"/>
                    <a:lumOff val="50000"/>
                  </a:schemeClr>
                </a:solidFill>
              </a:rPr>
              <a:t>F</a:t>
            </a:r>
            <a:endParaRPr lang="en-US" sz="1050" b="1" dirty="0">
              <a:solidFill>
                <a:schemeClr val="tx1">
                  <a:lumMod val="50000"/>
                  <a:lumOff val="50000"/>
                </a:schemeClr>
              </a:solidFill>
            </a:endParaRPr>
          </a:p>
          <a:p>
            <a:endParaRPr lang="en-US" sz="1050" dirty="0"/>
          </a:p>
        </p:txBody>
      </p:sp>
      <p:graphicFrame>
        <p:nvGraphicFramePr>
          <p:cNvPr id="4" name="Table 3"/>
          <p:cNvGraphicFramePr>
            <a:graphicFrameLocks noGrp="1"/>
          </p:cNvGraphicFramePr>
          <p:nvPr/>
        </p:nvGraphicFramePr>
        <p:xfrm>
          <a:off x="2057400" y="2057400"/>
          <a:ext cx="4972052" cy="2026920"/>
        </p:xfrm>
        <a:graphic>
          <a:graphicData uri="http://schemas.openxmlformats.org/drawingml/2006/table">
            <a:tbl>
              <a:tblPr firstRow="1" bandRow="1">
                <a:tableStyleId>{2D5ABB26-0587-4C30-8999-92F81FD0307C}</a:tableStyleId>
              </a:tblPr>
              <a:tblGrid>
                <a:gridCol w="1243013">
                  <a:extLst>
                    <a:ext uri="{9D8B030D-6E8A-4147-A177-3AD203B41FA5}">
                      <a16:colId xmlns:a16="http://schemas.microsoft.com/office/drawing/2014/main" val="2821759602"/>
                    </a:ext>
                  </a:extLst>
                </a:gridCol>
                <a:gridCol w="1243013">
                  <a:extLst>
                    <a:ext uri="{9D8B030D-6E8A-4147-A177-3AD203B41FA5}">
                      <a16:colId xmlns:a16="http://schemas.microsoft.com/office/drawing/2014/main" val="388168235"/>
                    </a:ext>
                  </a:extLst>
                </a:gridCol>
                <a:gridCol w="1243013">
                  <a:extLst>
                    <a:ext uri="{9D8B030D-6E8A-4147-A177-3AD203B41FA5}">
                      <a16:colId xmlns:a16="http://schemas.microsoft.com/office/drawing/2014/main" val="2000650932"/>
                    </a:ext>
                  </a:extLst>
                </a:gridCol>
                <a:gridCol w="1243013">
                  <a:extLst>
                    <a:ext uri="{9D8B030D-6E8A-4147-A177-3AD203B41FA5}">
                      <a16:colId xmlns:a16="http://schemas.microsoft.com/office/drawing/2014/main" val="1743879758"/>
                    </a:ext>
                  </a:extLst>
                </a:gridCol>
              </a:tblGrid>
              <a:tr h="506730">
                <a:tc>
                  <a:txBody>
                    <a:bodyPr/>
                    <a:lstStyle/>
                    <a:p>
                      <a:pPr algn="ctr"/>
                      <a:r>
                        <a:rPr lang="en-US" sz="2400" dirty="0">
                          <a:solidFill>
                            <a:schemeClr val="accent1"/>
                          </a:solidFill>
                        </a:rPr>
                        <a:t>B</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A</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solidFill>
                            <a:schemeClr val="accent1"/>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913431"/>
                  </a:ext>
                </a:extLst>
              </a:tr>
              <a:tr h="506730">
                <a:tc>
                  <a:txBody>
                    <a:bodyPr/>
                    <a:lstStyle/>
                    <a:p>
                      <a:pPr algn="ctr"/>
                      <a:r>
                        <a:rPr lang="en-US" sz="2700" dirty="0"/>
                        <a:t>16</a:t>
                      </a:r>
                      <a:r>
                        <a:rPr lang="en-US" sz="2700" baseline="30000" dirty="0"/>
                        <a:t>3</a:t>
                      </a:r>
                      <a:endParaRPr lang="en-US" sz="1100" baseline="30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2</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1</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700" dirty="0"/>
                        <a:t>16</a:t>
                      </a:r>
                      <a:r>
                        <a:rPr lang="en-US" sz="2700" baseline="30000" dirty="0"/>
                        <a:t>0</a:t>
                      </a:r>
                      <a:endParaRPr lang="en-US" sz="27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357176"/>
                  </a:ext>
                </a:extLst>
              </a:tr>
              <a:tr h="506730">
                <a:tc>
                  <a:txBody>
                    <a:bodyPr/>
                    <a:lstStyle/>
                    <a:p>
                      <a:pPr algn="ctr"/>
                      <a:r>
                        <a:rPr lang="en-US" sz="2400" dirty="0"/>
                        <a:t>4096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256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4329021"/>
                  </a:ext>
                </a:extLst>
              </a:tr>
              <a:tr h="506730">
                <a:tc>
                  <a:txBody>
                    <a:bodyPr/>
                    <a:lstStyle/>
                    <a:p>
                      <a:pPr algn="ctr"/>
                      <a:r>
                        <a:rPr lang="en-US" sz="1800" dirty="0">
                          <a:solidFill>
                            <a:srgbClr val="00B050"/>
                          </a:solidFill>
                        </a:rPr>
                        <a:t>45056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B050"/>
                          </a:solidFill>
                        </a:rPr>
                        <a:t>2560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B050"/>
                          </a:solidFill>
                        </a:rPr>
                        <a:t>96</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rgbClr val="00B050"/>
                          </a:solidFill>
                        </a:rPr>
                        <a:t>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4292073"/>
                  </a:ext>
                </a:extLst>
              </a:tr>
            </a:tbl>
          </a:graphicData>
        </a:graphic>
      </p:graphicFrame>
      <p:sp>
        <p:nvSpPr>
          <p:cNvPr id="5" name="TextBox 4"/>
          <p:cNvSpPr txBox="1"/>
          <p:nvPr/>
        </p:nvSpPr>
        <p:spPr>
          <a:xfrm>
            <a:off x="2428875" y="4171927"/>
            <a:ext cx="4229100" cy="415498"/>
          </a:xfrm>
          <a:prstGeom prst="rect">
            <a:avLst/>
          </a:prstGeom>
          <a:noFill/>
        </p:spPr>
        <p:txBody>
          <a:bodyPr wrap="square" rtlCol="0">
            <a:spAutoFit/>
          </a:bodyPr>
          <a:lstStyle/>
          <a:p>
            <a:r>
              <a:rPr lang="en-US" sz="2100" dirty="0"/>
              <a:t>BA55 = 47,701</a:t>
            </a:r>
          </a:p>
        </p:txBody>
      </p:sp>
    </p:spTree>
    <p:extLst>
      <p:ext uri="{BB962C8B-B14F-4D97-AF65-F5344CB8AC3E}">
        <p14:creationId xmlns:p14="http://schemas.microsoft.com/office/powerpoint/2010/main" val="917905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A0E6-DC24-204D-A52D-161BA93D22EA}"/>
              </a:ext>
            </a:extLst>
          </p:cNvPr>
          <p:cNvSpPr>
            <a:spLocks noGrp="1"/>
          </p:cNvSpPr>
          <p:nvPr>
            <p:ph type="title"/>
          </p:nvPr>
        </p:nvSpPr>
        <p:spPr/>
        <p:txBody>
          <a:bodyPr/>
          <a:lstStyle/>
          <a:p>
            <a:r>
              <a:rPr lang="en-US" dirty="0"/>
              <a:t>Hexadecimal </a:t>
            </a:r>
          </a:p>
        </p:txBody>
      </p:sp>
      <p:sp>
        <p:nvSpPr>
          <p:cNvPr id="3" name="TextBox 2">
            <a:extLst>
              <a:ext uri="{FF2B5EF4-FFF2-40B4-BE49-F238E27FC236}">
                <a16:creationId xmlns:a16="http://schemas.microsoft.com/office/drawing/2014/main" id="{0D9B6D13-DEE2-C64D-862A-73E575769B19}"/>
              </a:ext>
            </a:extLst>
          </p:cNvPr>
          <p:cNvSpPr txBox="1"/>
          <p:nvPr/>
        </p:nvSpPr>
        <p:spPr>
          <a:xfrm>
            <a:off x="1371600" y="628651"/>
            <a:ext cx="6629400" cy="1477328"/>
          </a:xfrm>
          <a:prstGeom prst="rect">
            <a:avLst/>
          </a:prstGeom>
          <a:noFill/>
        </p:spPr>
        <p:txBody>
          <a:bodyPr wrap="square" rtlCol="0">
            <a:spAutoFit/>
          </a:bodyPr>
          <a:lstStyle/>
          <a:p>
            <a:r>
              <a:rPr lang="en-US" sz="2250" b="1" dirty="0"/>
              <a:t>How do you represent 16 numbers using only a single digit? </a:t>
            </a:r>
          </a:p>
          <a:p>
            <a:endParaRPr lang="en-US" sz="2250" b="1" dirty="0"/>
          </a:p>
          <a:p>
            <a:r>
              <a:rPr lang="en-US" sz="2250" b="1" dirty="0"/>
              <a:t> </a:t>
            </a:r>
            <a:endParaRPr lang="en-US" sz="1050" dirty="0"/>
          </a:p>
        </p:txBody>
      </p:sp>
      <p:sp>
        <p:nvSpPr>
          <p:cNvPr id="5" name="TextBox 4"/>
          <p:cNvSpPr txBox="1"/>
          <p:nvPr/>
        </p:nvSpPr>
        <p:spPr>
          <a:xfrm>
            <a:off x="2428875" y="1657350"/>
            <a:ext cx="4229100" cy="415498"/>
          </a:xfrm>
          <a:prstGeom prst="rect">
            <a:avLst/>
          </a:prstGeom>
          <a:noFill/>
        </p:spPr>
        <p:txBody>
          <a:bodyPr wrap="square" rtlCol="0">
            <a:spAutoFit/>
          </a:bodyPr>
          <a:lstStyle/>
          <a:p>
            <a:r>
              <a:rPr lang="en-US" sz="2100" dirty="0"/>
              <a:t>BA55 = 47,701</a:t>
            </a:r>
          </a:p>
        </p:txBody>
      </p:sp>
      <p:sp>
        <p:nvSpPr>
          <p:cNvPr id="6" name="TextBox 5"/>
          <p:cNvSpPr txBox="1"/>
          <p:nvPr/>
        </p:nvSpPr>
        <p:spPr>
          <a:xfrm>
            <a:off x="2457450" y="2179335"/>
            <a:ext cx="4229100" cy="738664"/>
          </a:xfrm>
          <a:prstGeom prst="rect">
            <a:avLst/>
          </a:prstGeom>
          <a:noFill/>
        </p:spPr>
        <p:txBody>
          <a:bodyPr wrap="square" rtlCol="0">
            <a:spAutoFit/>
          </a:bodyPr>
          <a:lstStyle/>
          <a:p>
            <a:r>
              <a:rPr lang="en-US" sz="2100" dirty="0"/>
              <a:t>47,701 in Binary =</a:t>
            </a:r>
          </a:p>
          <a:p>
            <a:r>
              <a:rPr lang="en-US" sz="2100" dirty="0"/>
              <a:t>1011101001010101</a:t>
            </a:r>
          </a:p>
        </p:txBody>
      </p:sp>
    </p:spTree>
    <p:extLst>
      <p:ext uri="{BB962C8B-B14F-4D97-AF65-F5344CB8AC3E}">
        <p14:creationId xmlns:p14="http://schemas.microsoft.com/office/powerpoint/2010/main" val="2304010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143"/>
          <p:cNvSpPr txBox="1">
            <a:spLocks noGrp="1"/>
          </p:cNvSpPr>
          <p:nvPr>
            <p:ph type="title"/>
          </p:nvPr>
        </p:nvSpPr>
        <p:spPr>
          <a:xfrm>
            <a:off x="2534675" y="1189000"/>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The mechanics of conversion are not as important as simply knowing these systems are in place to represent and encode data.</a:t>
            </a:r>
            <a:endParaRPr sz="3200"/>
          </a:p>
        </p:txBody>
      </p:sp>
      <p:sp>
        <p:nvSpPr>
          <p:cNvPr id="2470" name="Google Shape;2470;p14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14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2482" name="Google Shape;2482;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83" name="Google Shape;2483;p14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a:t>
            </a:r>
            <a:r>
              <a:rPr lang="en" sz="2000"/>
              <a:t>Character-Encoding Scavenger Hunt	</a:t>
            </a:r>
            <a:endParaRPr sz="2000"/>
          </a:p>
          <a:p>
            <a:pPr marL="0" lvl="0" indent="0" algn="l" rtl="0">
              <a:spcBef>
                <a:spcPts val="0"/>
              </a:spcBef>
              <a:spcAft>
                <a:spcPts val="0"/>
              </a:spcAft>
              <a:buNone/>
            </a:pPr>
            <a:endParaRPr/>
          </a:p>
          <a:p>
            <a:pPr marL="0" lvl="0" indent="0" algn="l" rtl="0">
              <a:spcBef>
                <a:spcPts val="0"/>
              </a:spcBef>
              <a:spcAft>
                <a:spcPts val="0"/>
              </a:spcAft>
              <a:buNone/>
            </a:pPr>
            <a:r>
              <a:rPr lang="en" sz="1800">
                <a:solidFill>
                  <a:srgbClr val="24292E"/>
                </a:solidFill>
                <a:latin typeface="Roboto Light"/>
                <a:ea typeface="Roboto Light"/>
                <a:cs typeface="Roboto Light"/>
                <a:sym typeface="Roboto Light"/>
              </a:rPr>
              <a:t>In this activity, you will complete a scavenger hunt by identifying the type of character encoding of the provided numbers, and then decoding it to find the next clue</a:t>
            </a:r>
            <a:endParaRPr sz="1800">
              <a:solidFill>
                <a:srgbClr val="24292E"/>
              </a:solidFill>
              <a:latin typeface="Roboto Light"/>
              <a:ea typeface="Roboto Light"/>
              <a:cs typeface="Roboto Light"/>
              <a:sym typeface="Roboto Light"/>
            </a:endParaRPr>
          </a:p>
          <a:p>
            <a:pPr marL="0" lvl="0" indent="0" algn="l" rtl="0">
              <a:spcBef>
                <a:spcPts val="0"/>
              </a:spcBef>
              <a:spcAft>
                <a:spcPts val="0"/>
              </a:spcAft>
              <a:buNone/>
            </a:pPr>
            <a:endParaRPr sz="1400">
              <a:solidFill>
                <a:srgbClr val="24292E"/>
              </a:solidFill>
              <a:latin typeface="Roboto Light"/>
              <a:ea typeface="Roboto Light"/>
              <a:cs typeface="Roboto Light"/>
              <a:sym typeface="Roboto Light"/>
            </a:endParaRPr>
          </a:p>
          <a:p>
            <a:pPr marL="0" lvl="0" indent="0" algn="l" rtl="0">
              <a:spcBef>
                <a:spcPts val="0"/>
              </a:spcBef>
              <a:spcAft>
                <a:spcPts val="0"/>
              </a:spcAft>
              <a:buNone/>
            </a:pPr>
            <a:endParaRPr>
              <a:solidFill>
                <a:srgbClr val="24292E"/>
              </a:solidFill>
              <a:latin typeface="Roboto Light"/>
              <a:ea typeface="Roboto Light"/>
              <a:cs typeface="Roboto Light"/>
              <a:sym typeface="Roboto Light"/>
            </a:endParaRPr>
          </a:p>
          <a:p>
            <a:pPr marL="0" lvl="0" indent="0" algn="l" rtl="0">
              <a:spcBef>
                <a:spcPts val="0"/>
              </a:spcBef>
              <a:spcAft>
                <a:spcPts val="0"/>
              </a:spcAft>
              <a:buNone/>
            </a:pPr>
            <a:r>
              <a:rPr lang="en">
                <a:solidFill>
                  <a:srgbClr val="24292E"/>
                </a:solidFill>
                <a:latin typeface="Roboto Light"/>
                <a:ea typeface="Roboto Light"/>
                <a:cs typeface="Roboto Light"/>
                <a:sym typeface="Roboto Light"/>
              </a:rPr>
              <a:t>Instructions sent via Slack</a:t>
            </a:r>
            <a:endParaRPr>
              <a:solidFill>
                <a:srgbClr val="24292E"/>
              </a:solidFill>
              <a:latin typeface="Roboto Light"/>
              <a:ea typeface="Roboto Light"/>
              <a:cs typeface="Roboto Light"/>
              <a:sym typeface="Roboto Light"/>
            </a:endParaRPr>
          </a:p>
          <a:p>
            <a:pPr marL="0" lvl="0" indent="0" algn="l" rtl="0">
              <a:spcBef>
                <a:spcPts val="0"/>
              </a:spcBef>
              <a:spcAft>
                <a:spcPts val="0"/>
              </a:spcAft>
              <a:buNone/>
            </a:pPr>
            <a:endParaRPr sz="1400">
              <a:solidFill>
                <a:srgbClr val="24292E"/>
              </a:solidFill>
              <a:latin typeface="Roboto Light"/>
              <a:ea typeface="Roboto Light"/>
              <a:cs typeface="Roboto Light"/>
              <a:sym typeface="Roboto Light"/>
            </a:endParaRPr>
          </a:p>
          <a:p>
            <a:pPr marL="0" lvl="0" indent="0" algn="l" rtl="0">
              <a:spcBef>
                <a:spcPts val="0"/>
              </a:spcBef>
              <a:spcAft>
                <a:spcPts val="0"/>
              </a:spcAft>
              <a:buNone/>
            </a:pPr>
            <a:endParaRPr sz="1400">
              <a:solidFill>
                <a:srgbClr val="24292E"/>
              </a:solidFill>
              <a:latin typeface="Roboto Light"/>
              <a:ea typeface="Roboto Light"/>
              <a:cs typeface="Roboto Light"/>
              <a:sym typeface="Roboto Light"/>
            </a:endParaRPr>
          </a:p>
          <a:p>
            <a:pPr marL="0" lvl="0" indent="0" algn="l" rtl="0">
              <a:spcBef>
                <a:spcPts val="0"/>
              </a:spcBef>
              <a:spcAft>
                <a:spcPts val="0"/>
              </a:spcAft>
              <a:buNone/>
            </a:pPr>
            <a:endParaRPr sz="1400">
              <a:solidFill>
                <a:srgbClr val="24292E"/>
              </a:solidFill>
              <a:latin typeface="Roboto Light"/>
              <a:ea typeface="Roboto Light"/>
              <a:cs typeface="Roboto Light"/>
              <a:sym typeface="Roboto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Scavenger Hunt</a:t>
            </a:r>
            <a:endParaRPr/>
          </a:p>
        </p:txBody>
      </p:sp>
      <p:sp>
        <p:nvSpPr>
          <p:cNvPr id="2489" name="Google Shape;2489;p1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2490" name="Google Shape;2490;p146"/>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20000"/>
              </a:lnSpc>
              <a:spcBef>
                <a:spcPts val="600"/>
              </a:spcBef>
              <a:spcAft>
                <a:spcPts val="0"/>
              </a:spcAft>
              <a:buClr>
                <a:schemeClr val="dk1"/>
              </a:buClr>
              <a:buSzPts val="1100"/>
              <a:buFont typeface="Arial"/>
              <a:buNone/>
            </a:pPr>
            <a:r>
              <a:rPr lang="en" sz="2000">
                <a:solidFill>
                  <a:schemeClr val="dk1"/>
                </a:solidFill>
              </a:rPr>
              <a:t>Convert the following into binary code:</a:t>
            </a:r>
            <a:endParaRPr sz="2000">
              <a:solidFill>
                <a:schemeClr val="dk1"/>
              </a:solidFill>
            </a:endParaRPr>
          </a:p>
          <a:p>
            <a:pPr marL="0" lvl="0" indent="0" algn="l" rtl="0">
              <a:lnSpc>
                <a:spcPct val="90000"/>
              </a:lnSpc>
              <a:spcBef>
                <a:spcPts val="1000"/>
              </a:spcBef>
              <a:spcAft>
                <a:spcPts val="0"/>
              </a:spcAft>
              <a:buNone/>
            </a:pPr>
            <a:r>
              <a:rPr lang="en" sz="1800">
                <a:solidFill>
                  <a:schemeClr val="dk1"/>
                </a:solidFill>
                <a:latin typeface="Roboto Light"/>
                <a:ea typeface="Roboto Light"/>
                <a:cs typeface="Roboto Light"/>
                <a:sym typeface="Roboto Light"/>
              </a:rPr>
              <a:t>57 65 6c 63 6f 6d 65 20 74 6f 20 74 68 65 20 73 63 61 76 65 6e 67 65 72 20 68 75 6e 74 21 20 47 6f 20 74 6f 20 74 68 65 20 66 6f 6c 6c 6f 77 69 6e 67 20 77 65 62 73 69 74 65 3a 0a 68 74 74 70 3a 2f 2f 77 77 77 2e 70 61 67 65 6f 72 61 6d 61 2e 63 6f 6d 2f 3f 70 3d 73 65 63 72 65 74 34</a:t>
            </a:r>
            <a:endParaRPr sz="1800">
              <a:solidFill>
                <a:schemeClr val="dk1"/>
              </a:solidFill>
              <a:latin typeface="Roboto Light"/>
              <a:ea typeface="Roboto Light"/>
              <a:cs typeface="Roboto Light"/>
              <a:sym typeface="Roboto Light"/>
            </a:endParaRPr>
          </a:p>
          <a:p>
            <a:pPr marL="0" lvl="0" indent="0" algn="l" rtl="0">
              <a:lnSpc>
                <a:spcPct val="90000"/>
              </a:lnSpc>
              <a:spcBef>
                <a:spcPts val="1000"/>
              </a:spcBef>
              <a:spcAft>
                <a:spcPts val="0"/>
              </a:spcAft>
              <a:buNone/>
            </a:pPr>
            <a:endParaRPr sz="1800">
              <a:solidFill>
                <a:schemeClr val="dk1"/>
              </a:solidFill>
              <a:latin typeface="Roboto Light"/>
              <a:ea typeface="Roboto Light"/>
              <a:cs typeface="Roboto Light"/>
              <a:sym typeface="Roboto Light"/>
            </a:endParaRPr>
          </a:p>
          <a:p>
            <a:pPr marL="0" lvl="0" indent="0" algn="l" rtl="0">
              <a:lnSpc>
                <a:spcPct val="90000"/>
              </a:lnSpc>
              <a:spcBef>
                <a:spcPts val="1000"/>
              </a:spcBef>
              <a:spcAft>
                <a:spcPts val="0"/>
              </a:spcAft>
              <a:buClr>
                <a:schemeClr val="dk1"/>
              </a:buClr>
              <a:buSzPts val="1100"/>
              <a:buFont typeface="Arial"/>
              <a:buNone/>
            </a:pPr>
            <a:endParaRPr sz="1800">
              <a:solidFill>
                <a:schemeClr val="dk1"/>
              </a:solidFill>
              <a:latin typeface="Roboto Light"/>
              <a:ea typeface="Roboto Light"/>
              <a:cs typeface="Roboto Light"/>
              <a:sym typeface="Roboto Light"/>
            </a:endParaRPr>
          </a:p>
          <a:p>
            <a:pPr marL="0" lvl="0" indent="0" algn="l" rtl="0">
              <a:lnSpc>
                <a:spcPct val="90000"/>
              </a:lnSpc>
              <a:spcBef>
                <a:spcPts val="1000"/>
              </a:spcBef>
              <a:spcAft>
                <a:spcPts val="0"/>
              </a:spcAft>
              <a:buClr>
                <a:schemeClr val="dk1"/>
              </a:buClr>
              <a:buSzPts val="1100"/>
              <a:buFont typeface="Arial"/>
              <a:buNone/>
            </a:pPr>
            <a:r>
              <a:rPr lang="en" sz="1800" i="1">
                <a:solidFill>
                  <a:schemeClr val="dk1"/>
                </a:solidFill>
                <a:latin typeface="Roboto Light"/>
                <a:ea typeface="Roboto Light"/>
                <a:cs typeface="Roboto Light"/>
                <a:sym typeface="Roboto Light"/>
              </a:rPr>
              <a:t>Hint: Copy and paste the above into Google and this should give you a list of results that will convert this code for you </a:t>
            </a:r>
            <a:endParaRPr sz="1800" i="1">
              <a:solidFill>
                <a:schemeClr val="dk1"/>
              </a:solidFill>
              <a:latin typeface="Roboto Light"/>
              <a:ea typeface="Roboto Light"/>
              <a:cs typeface="Roboto Light"/>
              <a:sym typeface="Roboto Light"/>
            </a:endParaRPr>
          </a:p>
          <a:p>
            <a:pPr marL="0" lvl="0" indent="0" algn="l" rtl="0">
              <a:spcBef>
                <a:spcPts val="0"/>
              </a:spcBef>
              <a:spcAft>
                <a:spcPts val="800"/>
              </a:spcAft>
              <a:buNone/>
            </a:pPr>
            <a:endParaRPr/>
          </a:p>
        </p:txBody>
      </p:sp>
      <p:sp>
        <p:nvSpPr>
          <p:cNvPr id="2491" name="Google Shape;2491;p146"/>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2492" name="Google Shape;2492;p146"/>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1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98" name="Google Shape;2498;p147"/>
          <p:cNvSpPr txBox="1"/>
          <p:nvPr/>
        </p:nvSpPr>
        <p:spPr>
          <a:xfrm>
            <a:off x="2068350" y="3594600"/>
            <a:ext cx="5007300" cy="70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90000"/>
                </a:solidFill>
                <a:latin typeface="Roboto Mono"/>
                <a:ea typeface="Roboto Mono"/>
                <a:cs typeface="Roboto Mono"/>
                <a:sym typeface="Roboto Mono"/>
              </a:rPr>
              <a:t>Scavenger Hunt</a:t>
            </a:r>
            <a:endParaRPr sz="3000">
              <a:solidFill>
                <a:srgbClr val="990000"/>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16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Symmetric vs. Asymmetric</a:t>
            </a:r>
            <a:endParaRPr/>
          </a:p>
          <a:p>
            <a:pPr marL="0" lvl="0" indent="0" algn="ctr" rtl="0">
              <a:spcBef>
                <a:spcPts val="0"/>
              </a:spcBef>
              <a:spcAft>
                <a:spcPts val="0"/>
              </a:spcAft>
              <a:buNone/>
            </a:pPr>
            <a:r>
              <a:rPr lang="en"/>
              <a:t>Cryptography</a:t>
            </a:r>
            <a:endParaRPr/>
          </a:p>
        </p:txBody>
      </p:sp>
      <p:sp>
        <p:nvSpPr>
          <p:cNvPr id="2656" name="Google Shape;2656;p1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sp>
        <p:nvSpPr>
          <p:cNvPr id="2661" name="Google Shape;2661;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Symmetric-Key Algorithm</a:t>
            </a:r>
            <a:endParaRPr/>
          </a:p>
        </p:txBody>
      </p:sp>
      <p:sp>
        <p:nvSpPr>
          <p:cNvPr id="2662" name="Google Shape;2662;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Symmetric-key algorithms </a:t>
            </a:r>
            <a:r>
              <a:rPr lang="en">
                <a:solidFill>
                  <a:schemeClr val="dk1"/>
                </a:solidFill>
                <a:latin typeface="Roboto Light"/>
                <a:ea typeface="Roboto Light"/>
                <a:cs typeface="Roboto Light"/>
                <a:sym typeface="Roboto Light"/>
              </a:rPr>
              <a:t>are algorithms that use the same key to encrypt and decrypt. </a:t>
            </a:r>
            <a:endParaRPr>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a:p>
        </p:txBody>
      </p:sp>
      <p:sp>
        <p:nvSpPr>
          <p:cNvPr id="2663" name="Google Shape;2663;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64" name="Google Shape;2664;p164"/>
          <p:cNvPicPr preferRelativeResize="0"/>
          <p:nvPr/>
        </p:nvPicPr>
        <p:blipFill>
          <a:blip r:embed="rId3">
            <a:alphaModFix/>
          </a:blip>
          <a:stretch>
            <a:fillRect/>
          </a:stretch>
        </p:blipFill>
        <p:spPr>
          <a:xfrm rot="-2700013">
            <a:off x="4007452" y="1619377"/>
            <a:ext cx="802842" cy="763823"/>
          </a:xfrm>
          <a:prstGeom prst="rect">
            <a:avLst/>
          </a:prstGeom>
          <a:noFill/>
          <a:ln>
            <a:noFill/>
          </a:ln>
        </p:spPr>
      </p:pic>
      <p:pic>
        <p:nvPicPr>
          <p:cNvPr id="2665" name="Google Shape;2665;p164"/>
          <p:cNvPicPr preferRelativeResize="0"/>
          <p:nvPr/>
        </p:nvPicPr>
        <p:blipFill>
          <a:blip r:embed="rId4">
            <a:alphaModFix/>
          </a:blip>
          <a:stretch>
            <a:fillRect/>
          </a:stretch>
        </p:blipFill>
        <p:spPr>
          <a:xfrm>
            <a:off x="633875" y="3279576"/>
            <a:ext cx="706720" cy="912699"/>
          </a:xfrm>
          <a:prstGeom prst="rect">
            <a:avLst/>
          </a:prstGeom>
          <a:noFill/>
          <a:ln>
            <a:noFill/>
          </a:ln>
        </p:spPr>
      </p:pic>
      <p:pic>
        <p:nvPicPr>
          <p:cNvPr id="2666" name="Google Shape;2666;p164"/>
          <p:cNvPicPr preferRelativeResize="0"/>
          <p:nvPr/>
        </p:nvPicPr>
        <p:blipFill>
          <a:blip r:embed="rId4">
            <a:alphaModFix/>
          </a:blip>
          <a:stretch>
            <a:fillRect/>
          </a:stretch>
        </p:blipFill>
        <p:spPr>
          <a:xfrm>
            <a:off x="7421000" y="3263138"/>
            <a:ext cx="706720" cy="912699"/>
          </a:xfrm>
          <a:prstGeom prst="rect">
            <a:avLst/>
          </a:prstGeom>
          <a:noFill/>
          <a:ln>
            <a:noFill/>
          </a:ln>
        </p:spPr>
      </p:pic>
      <p:sp>
        <p:nvSpPr>
          <p:cNvPr id="2667" name="Google Shape;2667;p164"/>
          <p:cNvSpPr/>
          <p:nvPr/>
        </p:nvSpPr>
        <p:spPr>
          <a:xfrm rot="-2700000">
            <a:off x="4502377" y="4038398"/>
            <a:ext cx="232497" cy="174373"/>
          </a:xfrm>
          <a:prstGeom prst="triangle">
            <a:avLst>
              <a:gd name="adj" fmla="val 50000"/>
            </a:avLst>
          </a:prstGeom>
          <a:solidFill>
            <a:srgbClr val="000000"/>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8" name="Google Shape;2668;p164"/>
          <p:cNvPicPr preferRelativeResize="0"/>
          <p:nvPr/>
        </p:nvPicPr>
        <p:blipFill>
          <a:blip r:embed="rId3">
            <a:alphaModFix/>
          </a:blip>
          <a:stretch>
            <a:fillRect/>
          </a:stretch>
        </p:blipFill>
        <p:spPr>
          <a:xfrm rot="-2699972" flipH="1">
            <a:off x="2007025" y="3376029"/>
            <a:ext cx="721977" cy="686896"/>
          </a:xfrm>
          <a:prstGeom prst="rect">
            <a:avLst/>
          </a:prstGeom>
          <a:noFill/>
          <a:ln>
            <a:noFill/>
          </a:ln>
        </p:spPr>
      </p:pic>
      <p:pic>
        <p:nvPicPr>
          <p:cNvPr id="2669" name="Google Shape;2669;p164"/>
          <p:cNvPicPr preferRelativeResize="0"/>
          <p:nvPr/>
        </p:nvPicPr>
        <p:blipFill>
          <a:blip r:embed="rId3">
            <a:alphaModFix/>
          </a:blip>
          <a:stretch>
            <a:fillRect/>
          </a:stretch>
        </p:blipFill>
        <p:spPr>
          <a:xfrm rot="-2699972" flipH="1">
            <a:off x="6116675" y="3376029"/>
            <a:ext cx="721977" cy="686896"/>
          </a:xfrm>
          <a:prstGeom prst="rect">
            <a:avLst/>
          </a:prstGeom>
          <a:noFill/>
          <a:ln>
            <a:noFill/>
          </a:ln>
        </p:spPr>
      </p:pic>
      <p:cxnSp>
        <p:nvCxnSpPr>
          <p:cNvPr id="2670" name="Google Shape;2670;p164"/>
          <p:cNvCxnSpPr>
            <a:stCxn id="2664" idx="0"/>
          </p:cNvCxnSpPr>
          <p:nvPr/>
        </p:nvCxnSpPr>
        <p:spPr>
          <a:xfrm flipH="1">
            <a:off x="2293520" y="1731236"/>
            <a:ext cx="1845300" cy="1759200"/>
          </a:xfrm>
          <a:prstGeom prst="straightConnector1">
            <a:avLst/>
          </a:prstGeom>
          <a:noFill/>
          <a:ln w="38100" cap="flat" cmpd="sng">
            <a:solidFill>
              <a:schemeClr val="dk2"/>
            </a:solidFill>
            <a:prstDash val="solid"/>
            <a:round/>
            <a:headEnd type="none" w="med" len="med"/>
            <a:tailEnd type="stealth" w="med" len="med"/>
          </a:ln>
        </p:spPr>
      </p:cxnSp>
      <p:cxnSp>
        <p:nvCxnSpPr>
          <p:cNvPr id="2671" name="Google Shape;2671;p164"/>
          <p:cNvCxnSpPr>
            <a:stCxn id="2664" idx="3"/>
          </p:cNvCxnSpPr>
          <p:nvPr/>
        </p:nvCxnSpPr>
        <p:spPr>
          <a:xfrm>
            <a:off x="4692719" y="1717440"/>
            <a:ext cx="1886400" cy="1785900"/>
          </a:xfrm>
          <a:prstGeom prst="straightConnector1">
            <a:avLst/>
          </a:prstGeom>
          <a:noFill/>
          <a:ln w="38100" cap="flat" cmpd="sng">
            <a:solidFill>
              <a:schemeClr val="dk2"/>
            </a:solidFill>
            <a:prstDash val="solid"/>
            <a:round/>
            <a:headEnd type="none" w="med" len="med"/>
            <a:tailEnd type="stealth" w="med" len="med"/>
          </a:ln>
        </p:spPr>
      </p:cxnSp>
      <p:sp>
        <p:nvSpPr>
          <p:cNvPr id="2672" name="Google Shape;2672;p164"/>
          <p:cNvSpPr txBox="1"/>
          <p:nvPr/>
        </p:nvSpPr>
        <p:spPr>
          <a:xfrm>
            <a:off x="391288" y="4269425"/>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Plain Text</a:t>
            </a:r>
            <a:endParaRPr>
              <a:latin typeface="Roboto"/>
              <a:ea typeface="Roboto"/>
              <a:cs typeface="Roboto"/>
              <a:sym typeface="Roboto"/>
            </a:endParaRPr>
          </a:p>
        </p:txBody>
      </p:sp>
      <p:sp>
        <p:nvSpPr>
          <p:cNvPr id="2673" name="Google Shape;2673;p164"/>
          <p:cNvSpPr txBox="1"/>
          <p:nvPr/>
        </p:nvSpPr>
        <p:spPr>
          <a:xfrm>
            <a:off x="3739000" y="4410588"/>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Cipher Text</a:t>
            </a:r>
            <a:endParaRPr>
              <a:latin typeface="Roboto"/>
              <a:ea typeface="Roboto"/>
              <a:cs typeface="Roboto"/>
              <a:sym typeface="Roboto"/>
            </a:endParaRPr>
          </a:p>
        </p:txBody>
      </p:sp>
      <p:sp>
        <p:nvSpPr>
          <p:cNvPr id="2674" name="Google Shape;2674;p164"/>
          <p:cNvSpPr txBox="1"/>
          <p:nvPr/>
        </p:nvSpPr>
        <p:spPr>
          <a:xfrm>
            <a:off x="7178400" y="4269425"/>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Plain Text</a:t>
            </a:r>
            <a:endParaRPr>
              <a:latin typeface="Roboto"/>
              <a:ea typeface="Roboto"/>
              <a:cs typeface="Roboto"/>
              <a:sym typeface="Roboto"/>
            </a:endParaRPr>
          </a:p>
        </p:txBody>
      </p:sp>
      <p:sp>
        <p:nvSpPr>
          <p:cNvPr id="2675" name="Google Shape;2675;p164"/>
          <p:cNvSpPr txBox="1"/>
          <p:nvPr/>
        </p:nvSpPr>
        <p:spPr>
          <a:xfrm>
            <a:off x="1772063" y="3981713"/>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Encryption</a:t>
            </a:r>
            <a:endParaRPr>
              <a:latin typeface="Roboto"/>
              <a:ea typeface="Roboto"/>
              <a:cs typeface="Roboto"/>
              <a:sym typeface="Roboto"/>
            </a:endParaRPr>
          </a:p>
        </p:txBody>
      </p:sp>
      <p:sp>
        <p:nvSpPr>
          <p:cNvPr id="2676" name="Google Shape;2676;p164"/>
          <p:cNvSpPr txBox="1"/>
          <p:nvPr/>
        </p:nvSpPr>
        <p:spPr>
          <a:xfrm>
            <a:off x="5927550" y="3929888"/>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Decryption</a:t>
            </a:r>
            <a:endParaRPr>
              <a:latin typeface="Roboto"/>
              <a:ea typeface="Roboto"/>
              <a:cs typeface="Roboto"/>
              <a:sym typeface="Roboto"/>
            </a:endParaRPr>
          </a:p>
        </p:txBody>
      </p:sp>
      <p:sp>
        <p:nvSpPr>
          <p:cNvPr id="2677" name="Google Shape;2677;p164"/>
          <p:cNvSpPr txBox="1"/>
          <p:nvPr/>
        </p:nvSpPr>
        <p:spPr>
          <a:xfrm>
            <a:off x="3854975" y="2466963"/>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Same Key</a:t>
            </a:r>
            <a:endParaRPr>
              <a:latin typeface="Roboto"/>
              <a:ea typeface="Roboto"/>
              <a:cs typeface="Roboto"/>
              <a:sym typeface="Roboto"/>
            </a:endParaRPr>
          </a:p>
        </p:txBody>
      </p:sp>
      <p:sp>
        <p:nvSpPr>
          <p:cNvPr id="2678" name="Google Shape;2678;p164"/>
          <p:cNvSpPr/>
          <p:nvPr/>
        </p:nvSpPr>
        <p:spPr>
          <a:xfrm>
            <a:off x="3945100" y="3237775"/>
            <a:ext cx="779700" cy="996300"/>
          </a:xfrm>
          <a:prstGeom prst="foldedCorner">
            <a:avLst>
              <a:gd name="adj" fmla="val 16667"/>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A$4h*L@9.7o71PLY202!bA)(!#&amp;2910Go$@94^0#@</a:t>
            </a:r>
            <a:endParaRPr sz="1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sp>
        <p:nvSpPr>
          <p:cNvPr id="2683" name="Google Shape;2683;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Symmetric Encryption</a:t>
            </a:r>
            <a:endParaRPr/>
          </a:p>
        </p:txBody>
      </p:sp>
      <p:sp>
        <p:nvSpPr>
          <p:cNvPr id="2684" name="Google Shape;2684;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process: </a:t>
            </a:r>
            <a:endParaRPr/>
          </a:p>
        </p:txBody>
      </p:sp>
      <p:sp>
        <p:nvSpPr>
          <p:cNvPr id="2685" name="Google Shape;2685;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86" name="Google Shape;2686;p165"/>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Divide Data into Blocks (Transposition)</a:t>
            </a:r>
            <a:endParaRPr/>
          </a:p>
        </p:txBody>
      </p:sp>
      <p:sp>
        <p:nvSpPr>
          <p:cNvPr id="2687" name="Google Shape;2687;p16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Perform a substitution on each block</a:t>
            </a:r>
            <a:endParaRPr/>
          </a:p>
        </p:txBody>
      </p:sp>
      <p:sp>
        <p:nvSpPr>
          <p:cNvPr id="2688" name="Google Shape;2688;p165"/>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Perform a permutation of the resulting substitution</a:t>
            </a:r>
            <a:endParaRPr/>
          </a:p>
        </p:txBody>
      </p:sp>
      <p:sp>
        <p:nvSpPr>
          <p:cNvPr id="2689" name="Google Shape;2689;p165"/>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The Key is XORed with the result permutation.</a:t>
            </a:r>
            <a:endParaRPr/>
          </a:p>
        </p:txBody>
      </p:sp>
      <p:sp>
        <p:nvSpPr>
          <p:cNvPr id="2690" name="Google Shape;2690;p16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The process is repeated multiple times, and the blocks recombines create and encrypted whole.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11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139" name="Google Shape;2139;p11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40" name="Google Shape;2140;p11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Student Activity:</a:t>
            </a:r>
            <a:endParaRPr/>
          </a:p>
          <a:p>
            <a:pPr marL="0" lvl="0" indent="0" algn="l" rtl="0">
              <a:spcBef>
                <a:spcPts val="0"/>
              </a:spcBef>
              <a:spcAft>
                <a:spcPts val="0"/>
              </a:spcAft>
              <a:buNone/>
            </a:pPr>
            <a:endParaRPr/>
          </a:p>
          <a:p>
            <a:pPr marL="0" lvl="0" indent="0" algn="l" rtl="0">
              <a:spcBef>
                <a:spcPts val="0"/>
              </a:spcBef>
              <a:spcAft>
                <a:spcPts val="0"/>
              </a:spcAft>
              <a:buNone/>
            </a:pPr>
            <a:r>
              <a:rPr lang="en"/>
              <a:t>Key Terms and Orientation</a:t>
            </a:r>
            <a:endParaRPr/>
          </a:p>
          <a:p>
            <a:pPr marL="0" lvl="0" indent="0" algn="l" rtl="0">
              <a:spcBef>
                <a:spcPts val="0"/>
              </a:spcBef>
              <a:spcAft>
                <a:spcPts val="0"/>
              </a:spcAft>
              <a:buNone/>
            </a:pPr>
            <a:endParaRPr sz="1200">
              <a:solidFill>
                <a:srgbClr val="24292E"/>
              </a:solidFill>
              <a:highlight>
                <a:srgbClr val="FFFFFF"/>
              </a:highlight>
              <a:latin typeface="Arial"/>
              <a:ea typeface="Arial"/>
              <a:cs typeface="Arial"/>
              <a:sym typeface="Arial"/>
            </a:endParaRPr>
          </a:p>
          <a:p>
            <a:pPr marL="0" lvl="0" indent="0" algn="l" rtl="0">
              <a:spcBef>
                <a:spcPts val="0"/>
              </a:spcBef>
              <a:spcAft>
                <a:spcPts val="0"/>
              </a:spcAft>
              <a:buNone/>
            </a:pPr>
            <a:r>
              <a:rPr lang="en" sz="1800">
                <a:solidFill>
                  <a:srgbClr val="24292E"/>
                </a:solidFill>
                <a:highlight>
                  <a:srgbClr val="FFFFFF"/>
                </a:highlight>
                <a:latin typeface="Arial"/>
                <a:ea typeface="Arial"/>
                <a:cs typeface="Arial"/>
                <a:sym typeface="Arial"/>
              </a:rPr>
              <a:t>In this activity, you will familiarize themselves with some key terms in cryptography.</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i="1"/>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sp>
        <p:nvSpPr>
          <p:cNvPr id="2695" name="Google Shape;2695;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Key Exchange</a:t>
            </a:r>
            <a:endParaRPr/>
          </a:p>
        </p:txBody>
      </p:sp>
      <p:sp>
        <p:nvSpPr>
          <p:cNvPr id="2696" name="Google Shape;2696;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One key is required for each pair of people who want to share encrypted messages:</a:t>
            </a:r>
            <a:endParaRPr dirty="0"/>
          </a:p>
        </p:txBody>
      </p:sp>
      <p:sp>
        <p:nvSpPr>
          <p:cNvPr id="2697" name="Google Shape;2697;p1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98" name="Google Shape;2698;p166"/>
          <p:cNvSpPr txBox="1"/>
          <p:nvPr/>
        </p:nvSpPr>
        <p:spPr>
          <a:xfrm>
            <a:off x="776875" y="1303600"/>
            <a:ext cx="6717900" cy="298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dirty="0">
                <a:solidFill>
                  <a:srgbClr val="0B5394"/>
                </a:solidFill>
                <a:latin typeface="Roboto"/>
                <a:ea typeface="Roboto"/>
                <a:cs typeface="Roboto"/>
                <a:sym typeface="Roboto"/>
              </a:rPr>
              <a:t>Alice, Bob, Eve, and Jane</a:t>
            </a:r>
            <a:endParaRPr sz="2400" dirty="0">
              <a:solidFill>
                <a:srgbClr val="0B5394"/>
              </a:solidFill>
              <a:latin typeface="Roboto"/>
              <a:ea typeface="Roboto"/>
              <a:cs typeface="Roboto"/>
              <a:sym typeface="Roboto"/>
            </a:endParaRPr>
          </a:p>
          <a:p>
            <a:pPr marL="2171700" lvl="0" indent="-342900" algn="l" rtl="0">
              <a:lnSpc>
                <a:spcPct val="115000"/>
              </a:lnSpc>
              <a:spcBef>
                <a:spcPts val="0"/>
              </a:spcBef>
              <a:spcAft>
                <a:spcPts val="0"/>
              </a:spcAft>
              <a:buFont typeface="Arial" panose="020B0604020202020204" pitchFamily="34" charset="0"/>
              <a:buChar char="•"/>
            </a:pPr>
            <a:r>
              <a:rPr lang="en" sz="2400" dirty="0">
                <a:solidFill>
                  <a:srgbClr val="CC0000"/>
                </a:solidFill>
                <a:latin typeface="Roboto"/>
                <a:ea typeface="Roboto"/>
                <a:cs typeface="Roboto"/>
                <a:sym typeface="Roboto"/>
              </a:rPr>
              <a:t>Alice </a:t>
            </a:r>
            <a:r>
              <a:rPr lang="en" sz="2400" dirty="0">
                <a:latin typeface="Roboto"/>
                <a:ea typeface="Roboto"/>
                <a:cs typeface="Roboto"/>
                <a:sym typeface="Roboto"/>
              </a:rPr>
              <a:t>⟷ </a:t>
            </a:r>
            <a:r>
              <a:rPr lang="en" sz="2400" dirty="0">
                <a:solidFill>
                  <a:srgbClr val="CC0000"/>
                </a:solidFill>
                <a:latin typeface="Roboto"/>
                <a:ea typeface="Roboto"/>
                <a:cs typeface="Roboto"/>
                <a:sym typeface="Roboto"/>
              </a:rPr>
              <a:t>Bob</a:t>
            </a:r>
          </a:p>
          <a:p>
            <a:pPr marL="2171700" lvl="0" indent="-342900" algn="l" rtl="0">
              <a:lnSpc>
                <a:spcPct val="115000"/>
              </a:lnSpc>
              <a:spcBef>
                <a:spcPts val="0"/>
              </a:spcBef>
              <a:spcAft>
                <a:spcPts val="0"/>
              </a:spcAft>
              <a:buFont typeface="Arial" panose="020B0604020202020204" pitchFamily="34" charset="0"/>
              <a:buChar char="•"/>
            </a:pPr>
            <a:r>
              <a:rPr lang="en" sz="2400" dirty="0">
                <a:solidFill>
                  <a:srgbClr val="CC0000"/>
                </a:solidFill>
                <a:latin typeface="Roboto"/>
                <a:ea typeface="Roboto"/>
                <a:cs typeface="Roboto"/>
                <a:sym typeface="Roboto"/>
              </a:rPr>
              <a:t>Alice </a:t>
            </a:r>
            <a:r>
              <a:rPr lang="en" sz="2400" dirty="0">
                <a:solidFill>
                  <a:schemeClr val="dk1"/>
                </a:solidFill>
                <a:latin typeface="Roboto"/>
                <a:ea typeface="Roboto"/>
                <a:cs typeface="Roboto"/>
                <a:sym typeface="Roboto"/>
              </a:rPr>
              <a:t>⟷</a:t>
            </a:r>
            <a:r>
              <a:rPr lang="en" sz="2400" dirty="0">
                <a:solidFill>
                  <a:srgbClr val="CC0000"/>
                </a:solidFill>
                <a:latin typeface="Roboto"/>
                <a:ea typeface="Roboto"/>
                <a:cs typeface="Roboto"/>
                <a:sym typeface="Roboto"/>
              </a:rPr>
              <a:t> Eve</a:t>
            </a:r>
          </a:p>
          <a:p>
            <a:pPr marL="2171700" lvl="0" indent="-342900" algn="l" rtl="0">
              <a:lnSpc>
                <a:spcPct val="115000"/>
              </a:lnSpc>
              <a:spcBef>
                <a:spcPts val="0"/>
              </a:spcBef>
              <a:spcAft>
                <a:spcPts val="0"/>
              </a:spcAft>
              <a:buFont typeface="Arial" panose="020B0604020202020204" pitchFamily="34" charset="0"/>
              <a:buChar char="•"/>
            </a:pPr>
            <a:r>
              <a:rPr lang="en" sz="2400" dirty="0">
                <a:solidFill>
                  <a:srgbClr val="CC0000"/>
                </a:solidFill>
                <a:latin typeface="Roboto"/>
                <a:ea typeface="Roboto"/>
                <a:cs typeface="Roboto"/>
                <a:sym typeface="Roboto"/>
              </a:rPr>
              <a:t>Alice </a:t>
            </a:r>
            <a:r>
              <a:rPr lang="en" sz="2400" dirty="0">
                <a:solidFill>
                  <a:schemeClr val="dk1"/>
                </a:solidFill>
                <a:latin typeface="Roboto"/>
                <a:ea typeface="Roboto"/>
                <a:cs typeface="Roboto"/>
                <a:sym typeface="Roboto"/>
              </a:rPr>
              <a:t>⟷</a:t>
            </a:r>
            <a:r>
              <a:rPr lang="en" sz="2400" dirty="0">
                <a:solidFill>
                  <a:srgbClr val="CC0000"/>
                </a:solidFill>
                <a:latin typeface="Roboto"/>
                <a:ea typeface="Roboto"/>
                <a:cs typeface="Roboto"/>
                <a:sym typeface="Roboto"/>
              </a:rPr>
              <a:t> Jane</a:t>
            </a:r>
          </a:p>
          <a:p>
            <a:pPr marL="2171700" lvl="0" indent="-342900" algn="l" rtl="0">
              <a:lnSpc>
                <a:spcPct val="115000"/>
              </a:lnSpc>
              <a:spcBef>
                <a:spcPts val="0"/>
              </a:spcBef>
              <a:spcAft>
                <a:spcPts val="0"/>
              </a:spcAft>
              <a:buFont typeface="Arial" panose="020B0604020202020204" pitchFamily="34" charset="0"/>
              <a:buChar char="•"/>
            </a:pPr>
            <a:r>
              <a:rPr lang="en" sz="2400" dirty="0">
                <a:solidFill>
                  <a:srgbClr val="CC0000"/>
                </a:solidFill>
                <a:latin typeface="Roboto"/>
                <a:ea typeface="Roboto"/>
                <a:cs typeface="Roboto"/>
                <a:sym typeface="Roboto"/>
              </a:rPr>
              <a:t>Bob </a:t>
            </a:r>
            <a:r>
              <a:rPr lang="en" sz="2400" dirty="0">
                <a:solidFill>
                  <a:schemeClr val="dk1"/>
                </a:solidFill>
                <a:latin typeface="Roboto"/>
                <a:ea typeface="Roboto"/>
                <a:cs typeface="Roboto"/>
                <a:sym typeface="Roboto"/>
              </a:rPr>
              <a:t>⟷</a:t>
            </a:r>
            <a:r>
              <a:rPr lang="en" sz="2400" dirty="0">
                <a:solidFill>
                  <a:srgbClr val="CC0000"/>
                </a:solidFill>
                <a:latin typeface="Roboto"/>
                <a:ea typeface="Roboto"/>
                <a:cs typeface="Roboto"/>
                <a:sym typeface="Roboto"/>
              </a:rPr>
              <a:t> Eve</a:t>
            </a:r>
          </a:p>
          <a:p>
            <a:pPr marL="2171700" lvl="0" indent="-342900" algn="l" rtl="0">
              <a:lnSpc>
                <a:spcPct val="115000"/>
              </a:lnSpc>
              <a:spcBef>
                <a:spcPts val="0"/>
              </a:spcBef>
              <a:spcAft>
                <a:spcPts val="0"/>
              </a:spcAft>
              <a:buFont typeface="Arial" panose="020B0604020202020204" pitchFamily="34" charset="0"/>
              <a:buChar char="•"/>
            </a:pPr>
            <a:r>
              <a:rPr lang="en" sz="2400" dirty="0">
                <a:solidFill>
                  <a:srgbClr val="CC0000"/>
                </a:solidFill>
                <a:latin typeface="Roboto"/>
                <a:ea typeface="Roboto"/>
                <a:cs typeface="Roboto"/>
                <a:sym typeface="Roboto"/>
              </a:rPr>
              <a:t>Bob </a:t>
            </a:r>
            <a:r>
              <a:rPr lang="en" sz="2400" dirty="0">
                <a:solidFill>
                  <a:schemeClr val="dk1"/>
                </a:solidFill>
                <a:latin typeface="Roboto"/>
                <a:ea typeface="Roboto"/>
                <a:cs typeface="Roboto"/>
                <a:sym typeface="Roboto"/>
              </a:rPr>
              <a:t>⟷</a:t>
            </a:r>
            <a:r>
              <a:rPr lang="en" sz="2400" dirty="0">
                <a:solidFill>
                  <a:srgbClr val="CC0000"/>
                </a:solidFill>
                <a:latin typeface="Roboto"/>
                <a:ea typeface="Roboto"/>
                <a:cs typeface="Roboto"/>
                <a:sym typeface="Roboto"/>
              </a:rPr>
              <a:t> Jane</a:t>
            </a:r>
          </a:p>
          <a:p>
            <a:pPr marL="2171700" lvl="0" indent="-342900" algn="l" rtl="0">
              <a:lnSpc>
                <a:spcPct val="115000"/>
              </a:lnSpc>
              <a:spcBef>
                <a:spcPts val="0"/>
              </a:spcBef>
              <a:spcAft>
                <a:spcPts val="0"/>
              </a:spcAft>
              <a:buFont typeface="Arial" panose="020B0604020202020204" pitchFamily="34" charset="0"/>
              <a:buChar char="•"/>
            </a:pPr>
            <a:r>
              <a:rPr lang="en" sz="2400" dirty="0">
                <a:solidFill>
                  <a:srgbClr val="CC0000"/>
                </a:solidFill>
                <a:latin typeface="Roboto"/>
                <a:ea typeface="Roboto"/>
                <a:cs typeface="Roboto"/>
                <a:sym typeface="Roboto"/>
              </a:rPr>
              <a:t>Jane </a:t>
            </a:r>
            <a:r>
              <a:rPr lang="en" sz="2400" dirty="0">
                <a:solidFill>
                  <a:schemeClr val="dk1"/>
                </a:solidFill>
                <a:latin typeface="Roboto"/>
                <a:ea typeface="Roboto"/>
                <a:cs typeface="Roboto"/>
                <a:sym typeface="Roboto"/>
              </a:rPr>
              <a:t>⟷</a:t>
            </a:r>
            <a:r>
              <a:rPr lang="en" sz="2400" dirty="0">
                <a:solidFill>
                  <a:srgbClr val="CC0000"/>
                </a:solidFill>
                <a:latin typeface="Roboto"/>
                <a:ea typeface="Roboto"/>
                <a:cs typeface="Roboto"/>
                <a:sym typeface="Roboto"/>
              </a:rPr>
              <a:t> Eve</a:t>
            </a:r>
            <a:endParaRPr sz="2400" dirty="0">
              <a:solidFill>
                <a:srgbClr val="CC0000"/>
              </a:solidFill>
              <a:latin typeface="Roboto"/>
              <a:ea typeface="Roboto"/>
              <a:cs typeface="Roboto"/>
              <a:sym typeface="Roboto"/>
            </a:endParaRPr>
          </a:p>
        </p:txBody>
      </p:sp>
      <p:pic>
        <p:nvPicPr>
          <p:cNvPr id="2699" name="Google Shape;2699;p166"/>
          <p:cNvPicPr preferRelativeResize="0"/>
          <p:nvPr/>
        </p:nvPicPr>
        <p:blipFill>
          <a:blip r:embed="rId3">
            <a:alphaModFix/>
          </a:blip>
          <a:stretch>
            <a:fillRect/>
          </a:stretch>
        </p:blipFill>
        <p:spPr>
          <a:xfrm>
            <a:off x="776875" y="4184250"/>
            <a:ext cx="732402" cy="732402"/>
          </a:xfrm>
          <a:prstGeom prst="rect">
            <a:avLst/>
          </a:prstGeom>
          <a:noFill/>
          <a:ln>
            <a:noFill/>
          </a:ln>
        </p:spPr>
      </p:pic>
      <p:sp>
        <p:nvSpPr>
          <p:cNvPr id="2700" name="Google Shape;2700;p166"/>
          <p:cNvSpPr txBox="1"/>
          <p:nvPr/>
        </p:nvSpPr>
        <p:spPr>
          <a:xfrm>
            <a:off x="1509275" y="4283600"/>
            <a:ext cx="65574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Six different keys are required to share amongst four people.</a:t>
            </a:r>
            <a:endParaRPr sz="1800">
              <a:latin typeface="Roboto Light"/>
              <a:ea typeface="Roboto Light"/>
              <a:cs typeface="Roboto Light"/>
              <a:sym typeface="Roboto Light"/>
            </a:endParaRPr>
          </a:p>
          <a:p>
            <a:pPr marL="0" lvl="0" indent="0" algn="l" rtl="0">
              <a:spcBef>
                <a:spcPts val="0"/>
              </a:spcBef>
              <a:spcAft>
                <a:spcPts val="0"/>
              </a:spcAft>
              <a:buNone/>
            </a:pPr>
            <a:r>
              <a:rPr lang="en" sz="1800">
                <a:latin typeface="Roboto Light"/>
                <a:ea typeface="Roboto Light"/>
                <a:cs typeface="Roboto Light"/>
                <a:sym typeface="Roboto Light"/>
              </a:rPr>
              <a:t>Asymmetric encryption addresses this issue...  </a:t>
            </a:r>
            <a:endParaRPr sz="1800">
              <a:latin typeface="Roboto Light"/>
              <a:ea typeface="Roboto Light"/>
              <a:cs typeface="Roboto Light"/>
              <a:sym typeface="Roboto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704"/>
        <p:cNvGrpSpPr/>
        <p:nvPr/>
      </p:nvGrpSpPr>
      <p:grpSpPr>
        <a:xfrm>
          <a:off x="0" y="0"/>
          <a:ext cx="0" cy="0"/>
          <a:chOff x="0" y="0"/>
          <a:chExt cx="0" cy="0"/>
        </a:xfrm>
      </p:grpSpPr>
      <p:sp>
        <p:nvSpPr>
          <p:cNvPr id="2705" name="Google Shape;2705;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Asymmetric-Key Algorithm</a:t>
            </a:r>
            <a:endParaRPr/>
          </a:p>
        </p:txBody>
      </p:sp>
      <p:sp>
        <p:nvSpPr>
          <p:cNvPr id="2706" name="Google Shape;2706;p1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Asymmetric-key cryptography (a.k.a public-key cryptography) </a:t>
            </a:r>
            <a:r>
              <a:rPr lang="en">
                <a:solidFill>
                  <a:schemeClr val="dk1"/>
                </a:solidFill>
                <a:latin typeface="Roboto Light"/>
                <a:ea typeface="Roboto Light"/>
                <a:cs typeface="Roboto Light"/>
                <a:sym typeface="Roboto Light"/>
              </a:rPr>
              <a:t>uses two keys to encrypt and decrypt. </a:t>
            </a:r>
            <a:endParaRPr>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a:p>
        </p:txBody>
      </p:sp>
      <p:sp>
        <p:nvSpPr>
          <p:cNvPr id="2707" name="Google Shape;2707;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708" name="Google Shape;2708;p167"/>
          <p:cNvPicPr preferRelativeResize="0"/>
          <p:nvPr/>
        </p:nvPicPr>
        <p:blipFill>
          <a:blip r:embed="rId3">
            <a:alphaModFix/>
          </a:blip>
          <a:stretch>
            <a:fillRect/>
          </a:stretch>
        </p:blipFill>
        <p:spPr>
          <a:xfrm>
            <a:off x="633875" y="3279576"/>
            <a:ext cx="706720" cy="912699"/>
          </a:xfrm>
          <a:prstGeom prst="rect">
            <a:avLst/>
          </a:prstGeom>
          <a:noFill/>
          <a:ln>
            <a:noFill/>
          </a:ln>
        </p:spPr>
      </p:pic>
      <p:pic>
        <p:nvPicPr>
          <p:cNvPr id="2709" name="Google Shape;2709;p167"/>
          <p:cNvPicPr preferRelativeResize="0"/>
          <p:nvPr/>
        </p:nvPicPr>
        <p:blipFill>
          <a:blip r:embed="rId3">
            <a:alphaModFix/>
          </a:blip>
          <a:stretch>
            <a:fillRect/>
          </a:stretch>
        </p:blipFill>
        <p:spPr>
          <a:xfrm>
            <a:off x="7421000" y="3263138"/>
            <a:ext cx="706720" cy="912699"/>
          </a:xfrm>
          <a:prstGeom prst="rect">
            <a:avLst/>
          </a:prstGeom>
          <a:noFill/>
          <a:ln>
            <a:noFill/>
          </a:ln>
        </p:spPr>
      </p:pic>
      <p:sp>
        <p:nvSpPr>
          <p:cNvPr id="2710" name="Google Shape;2710;p167"/>
          <p:cNvSpPr txBox="1"/>
          <p:nvPr/>
        </p:nvSpPr>
        <p:spPr>
          <a:xfrm>
            <a:off x="391288" y="4269425"/>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Plain Text</a:t>
            </a:r>
            <a:endParaRPr>
              <a:latin typeface="Roboto"/>
              <a:ea typeface="Roboto"/>
              <a:cs typeface="Roboto"/>
              <a:sym typeface="Roboto"/>
            </a:endParaRPr>
          </a:p>
        </p:txBody>
      </p:sp>
      <p:sp>
        <p:nvSpPr>
          <p:cNvPr id="2711" name="Google Shape;2711;p167"/>
          <p:cNvSpPr txBox="1"/>
          <p:nvPr/>
        </p:nvSpPr>
        <p:spPr>
          <a:xfrm>
            <a:off x="3739000" y="4410588"/>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Cipher Text</a:t>
            </a:r>
            <a:endParaRPr>
              <a:latin typeface="Roboto"/>
              <a:ea typeface="Roboto"/>
              <a:cs typeface="Roboto"/>
              <a:sym typeface="Roboto"/>
            </a:endParaRPr>
          </a:p>
        </p:txBody>
      </p:sp>
      <p:sp>
        <p:nvSpPr>
          <p:cNvPr id="2712" name="Google Shape;2712;p167"/>
          <p:cNvSpPr txBox="1"/>
          <p:nvPr/>
        </p:nvSpPr>
        <p:spPr>
          <a:xfrm>
            <a:off x="7178400" y="4269425"/>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Plain Text</a:t>
            </a:r>
            <a:endParaRPr>
              <a:latin typeface="Roboto"/>
              <a:ea typeface="Roboto"/>
              <a:cs typeface="Roboto"/>
              <a:sym typeface="Roboto"/>
            </a:endParaRPr>
          </a:p>
        </p:txBody>
      </p:sp>
      <p:sp>
        <p:nvSpPr>
          <p:cNvPr id="2713" name="Google Shape;2713;p167"/>
          <p:cNvSpPr txBox="1"/>
          <p:nvPr/>
        </p:nvSpPr>
        <p:spPr>
          <a:xfrm>
            <a:off x="1772063" y="3981713"/>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Encryption</a:t>
            </a:r>
            <a:endParaRPr>
              <a:latin typeface="Roboto"/>
              <a:ea typeface="Roboto"/>
              <a:cs typeface="Roboto"/>
              <a:sym typeface="Roboto"/>
            </a:endParaRPr>
          </a:p>
        </p:txBody>
      </p:sp>
      <p:sp>
        <p:nvSpPr>
          <p:cNvPr id="2714" name="Google Shape;2714;p167"/>
          <p:cNvSpPr txBox="1"/>
          <p:nvPr/>
        </p:nvSpPr>
        <p:spPr>
          <a:xfrm>
            <a:off x="5608100" y="4047713"/>
            <a:ext cx="11919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Decryption</a:t>
            </a:r>
            <a:endParaRPr>
              <a:latin typeface="Roboto"/>
              <a:ea typeface="Roboto"/>
              <a:cs typeface="Roboto"/>
              <a:sym typeface="Roboto"/>
            </a:endParaRPr>
          </a:p>
        </p:txBody>
      </p:sp>
      <p:sp>
        <p:nvSpPr>
          <p:cNvPr id="2715" name="Google Shape;2715;p167"/>
          <p:cNvSpPr/>
          <p:nvPr/>
        </p:nvSpPr>
        <p:spPr>
          <a:xfrm>
            <a:off x="3814600" y="1509975"/>
            <a:ext cx="1040700" cy="957000"/>
          </a:xfrm>
          <a:prstGeom prst="ellipse">
            <a:avLst/>
          </a:prstGeom>
          <a:solidFill>
            <a:srgbClr val="07376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Different Keys</a:t>
            </a:r>
            <a:endParaRPr>
              <a:solidFill>
                <a:srgbClr val="FFFFFF"/>
              </a:solidFill>
              <a:latin typeface="Roboto Light"/>
              <a:ea typeface="Roboto Light"/>
              <a:cs typeface="Roboto Light"/>
              <a:sym typeface="Roboto Light"/>
            </a:endParaRPr>
          </a:p>
        </p:txBody>
      </p:sp>
      <p:sp>
        <p:nvSpPr>
          <p:cNvPr id="2716" name="Google Shape;2716;p167"/>
          <p:cNvSpPr/>
          <p:nvPr/>
        </p:nvSpPr>
        <p:spPr>
          <a:xfrm>
            <a:off x="3945100" y="3237775"/>
            <a:ext cx="779700" cy="996300"/>
          </a:xfrm>
          <a:prstGeom prst="foldedCorner">
            <a:avLst>
              <a:gd name="adj" fmla="val 16667"/>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dk1"/>
              </a:solidFill>
              <a:latin typeface="Roboto Mono"/>
              <a:ea typeface="Roboto Mono"/>
              <a:cs typeface="Roboto Mono"/>
              <a:sym typeface="Roboto Mono"/>
            </a:endParaRPr>
          </a:p>
          <a:p>
            <a:pPr marL="0" lvl="0" indent="0" algn="l" rtl="0">
              <a:spcBef>
                <a:spcPts val="0"/>
              </a:spcBef>
              <a:spcAft>
                <a:spcPts val="0"/>
              </a:spcAft>
              <a:buNone/>
            </a:pPr>
            <a:r>
              <a:rPr lang="en" sz="1000">
                <a:solidFill>
                  <a:schemeClr val="dk1"/>
                </a:solidFill>
                <a:latin typeface="Roboto Mono"/>
                <a:ea typeface="Roboto Mono"/>
                <a:cs typeface="Roboto Mono"/>
                <a:sym typeface="Roboto Mono"/>
              </a:rPr>
              <a:t>A$4h*L@9.7o71PLY202!bA)(!#&amp;2910Go$@94^0#@</a:t>
            </a:r>
            <a:endParaRPr sz="1000"/>
          </a:p>
        </p:txBody>
      </p:sp>
      <p:cxnSp>
        <p:nvCxnSpPr>
          <p:cNvPr id="2717" name="Google Shape;2717;p167"/>
          <p:cNvCxnSpPr>
            <a:stCxn id="2715" idx="2"/>
          </p:cNvCxnSpPr>
          <p:nvPr/>
        </p:nvCxnSpPr>
        <p:spPr>
          <a:xfrm rot="10800000">
            <a:off x="2559700" y="1969875"/>
            <a:ext cx="1254900" cy="18600"/>
          </a:xfrm>
          <a:prstGeom prst="straightConnector1">
            <a:avLst/>
          </a:prstGeom>
          <a:noFill/>
          <a:ln w="38100" cap="flat" cmpd="sng">
            <a:solidFill>
              <a:schemeClr val="dk2"/>
            </a:solidFill>
            <a:prstDash val="solid"/>
            <a:round/>
            <a:headEnd type="none" w="med" len="med"/>
            <a:tailEnd type="none" w="med" len="med"/>
          </a:ln>
        </p:spPr>
      </p:cxnSp>
      <p:cxnSp>
        <p:nvCxnSpPr>
          <p:cNvPr id="2718" name="Google Shape;2718;p167"/>
          <p:cNvCxnSpPr/>
          <p:nvPr/>
        </p:nvCxnSpPr>
        <p:spPr>
          <a:xfrm rot="10800000" flipH="1">
            <a:off x="2559950" y="2240750"/>
            <a:ext cx="1800" cy="1424400"/>
          </a:xfrm>
          <a:prstGeom prst="straightConnector1">
            <a:avLst/>
          </a:prstGeom>
          <a:noFill/>
          <a:ln w="38100" cap="flat" cmpd="sng">
            <a:solidFill>
              <a:schemeClr val="dk2"/>
            </a:solidFill>
            <a:prstDash val="solid"/>
            <a:round/>
            <a:headEnd type="none" w="med" len="med"/>
            <a:tailEnd type="none" w="med" len="med"/>
          </a:ln>
        </p:spPr>
      </p:cxnSp>
      <p:pic>
        <p:nvPicPr>
          <p:cNvPr id="2719" name="Google Shape;2719;p167"/>
          <p:cNvPicPr preferRelativeResize="0"/>
          <p:nvPr/>
        </p:nvPicPr>
        <p:blipFill>
          <a:blip r:embed="rId4">
            <a:alphaModFix/>
          </a:blip>
          <a:stretch>
            <a:fillRect/>
          </a:stretch>
        </p:blipFill>
        <p:spPr>
          <a:xfrm rot="-762800">
            <a:off x="2048121" y="1883803"/>
            <a:ext cx="785994" cy="747810"/>
          </a:xfrm>
          <a:prstGeom prst="rect">
            <a:avLst/>
          </a:prstGeom>
          <a:noFill/>
          <a:ln>
            <a:noFill/>
          </a:ln>
        </p:spPr>
      </p:pic>
      <p:cxnSp>
        <p:nvCxnSpPr>
          <p:cNvPr id="2720" name="Google Shape;2720;p167"/>
          <p:cNvCxnSpPr/>
          <p:nvPr/>
        </p:nvCxnSpPr>
        <p:spPr>
          <a:xfrm>
            <a:off x="2676400" y="1973625"/>
            <a:ext cx="1138200" cy="11100"/>
          </a:xfrm>
          <a:prstGeom prst="straightConnector1">
            <a:avLst/>
          </a:prstGeom>
          <a:noFill/>
          <a:ln w="38100" cap="flat" cmpd="sng">
            <a:solidFill>
              <a:schemeClr val="dk2"/>
            </a:solidFill>
            <a:prstDash val="solid"/>
            <a:round/>
            <a:headEnd type="none" w="med" len="med"/>
            <a:tailEnd type="none" w="med" len="med"/>
          </a:ln>
        </p:spPr>
      </p:cxnSp>
      <p:cxnSp>
        <p:nvCxnSpPr>
          <p:cNvPr id="2721" name="Google Shape;2721;p167"/>
          <p:cNvCxnSpPr/>
          <p:nvPr/>
        </p:nvCxnSpPr>
        <p:spPr>
          <a:xfrm rot="10800000" flipH="1">
            <a:off x="4855322" y="1905099"/>
            <a:ext cx="1398000" cy="3600"/>
          </a:xfrm>
          <a:prstGeom prst="straightConnector1">
            <a:avLst/>
          </a:prstGeom>
          <a:noFill/>
          <a:ln w="38100" cap="flat" cmpd="sng">
            <a:solidFill>
              <a:schemeClr val="dk2"/>
            </a:solidFill>
            <a:prstDash val="solid"/>
            <a:round/>
            <a:headEnd type="none" w="med" len="med"/>
            <a:tailEnd type="none" w="med" len="med"/>
          </a:ln>
        </p:spPr>
      </p:cxnSp>
      <p:cxnSp>
        <p:nvCxnSpPr>
          <p:cNvPr id="2722" name="Google Shape;2722;p167"/>
          <p:cNvCxnSpPr/>
          <p:nvPr/>
        </p:nvCxnSpPr>
        <p:spPr>
          <a:xfrm rot="10800000">
            <a:off x="6205000" y="2121625"/>
            <a:ext cx="20100" cy="1638000"/>
          </a:xfrm>
          <a:prstGeom prst="straightConnector1">
            <a:avLst/>
          </a:prstGeom>
          <a:noFill/>
          <a:ln w="38100" cap="flat" cmpd="sng">
            <a:solidFill>
              <a:schemeClr val="dk2"/>
            </a:solidFill>
            <a:prstDash val="solid"/>
            <a:round/>
            <a:headEnd type="none" w="med" len="med"/>
            <a:tailEnd type="none" w="med" len="med"/>
          </a:ln>
        </p:spPr>
      </p:cxnSp>
      <p:pic>
        <p:nvPicPr>
          <p:cNvPr id="2723" name="Google Shape;2723;p167"/>
          <p:cNvPicPr preferRelativeResize="0"/>
          <p:nvPr/>
        </p:nvPicPr>
        <p:blipFill>
          <a:blip r:embed="rId5">
            <a:alphaModFix/>
          </a:blip>
          <a:stretch>
            <a:fillRect/>
          </a:stretch>
        </p:blipFill>
        <p:spPr>
          <a:xfrm rot="1227814" flipH="1">
            <a:off x="5929172" y="1857891"/>
            <a:ext cx="785993" cy="747809"/>
          </a:xfrm>
          <a:prstGeom prst="rect">
            <a:avLst/>
          </a:prstGeom>
          <a:noFill/>
          <a:ln>
            <a:noFill/>
          </a:ln>
        </p:spPr>
      </p:pic>
      <p:cxnSp>
        <p:nvCxnSpPr>
          <p:cNvPr id="2724" name="Google Shape;2724;p167"/>
          <p:cNvCxnSpPr/>
          <p:nvPr/>
        </p:nvCxnSpPr>
        <p:spPr>
          <a:xfrm rot="10800000" flipH="1">
            <a:off x="5414950" y="1905100"/>
            <a:ext cx="752400" cy="3600"/>
          </a:xfrm>
          <a:prstGeom prst="straightConnector1">
            <a:avLst/>
          </a:prstGeom>
          <a:noFill/>
          <a:ln w="38100" cap="flat" cmpd="sng">
            <a:solidFill>
              <a:schemeClr val="dk2"/>
            </a:solidFill>
            <a:prstDash val="solid"/>
            <a:round/>
            <a:headEnd type="none" w="med" len="med"/>
            <a:tailEnd type="none" w="med" len="med"/>
          </a:ln>
        </p:spPr>
      </p:cxnSp>
      <p:sp>
        <p:nvSpPr>
          <p:cNvPr id="2725" name="Google Shape;2725;p167"/>
          <p:cNvSpPr/>
          <p:nvPr/>
        </p:nvSpPr>
        <p:spPr>
          <a:xfrm>
            <a:off x="1775900" y="3514025"/>
            <a:ext cx="1917600" cy="533700"/>
          </a:xfrm>
          <a:prstGeom prst="rightArrow">
            <a:avLst>
              <a:gd name="adj1" fmla="val 50000"/>
              <a:gd name="adj2" fmla="val 50000"/>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2726" name="Google Shape;2726;p167"/>
          <p:cNvSpPr/>
          <p:nvPr/>
        </p:nvSpPr>
        <p:spPr>
          <a:xfrm>
            <a:off x="5113950" y="3514025"/>
            <a:ext cx="2005500" cy="533700"/>
          </a:xfrm>
          <a:prstGeom prst="rightArrow">
            <a:avLst>
              <a:gd name="adj1" fmla="val 50000"/>
              <a:gd name="adj2" fmla="val 50000"/>
            </a:avLst>
          </a:prstGeom>
          <a:solidFill>
            <a:srgbClr val="6CCCE6"/>
          </a:solidFill>
          <a:ln w="9525" cap="flat" cmpd="sng">
            <a:solidFill>
              <a:srgbClr val="6CCCE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2727" name="Google Shape;2727;p167"/>
          <p:cNvSpPr txBox="1"/>
          <p:nvPr/>
        </p:nvSpPr>
        <p:spPr>
          <a:xfrm>
            <a:off x="1340600" y="1969875"/>
            <a:ext cx="12549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Public Key</a:t>
            </a:r>
            <a:endParaRPr>
              <a:latin typeface="Roboto"/>
              <a:ea typeface="Roboto"/>
              <a:cs typeface="Roboto"/>
              <a:sym typeface="Roboto"/>
            </a:endParaRPr>
          </a:p>
        </p:txBody>
      </p:sp>
      <p:sp>
        <p:nvSpPr>
          <p:cNvPr id="2728" name="Google Shape;2728;p167"/>
          <p:cNvSpPr txBox="1"/>
          <p:nvPr/>
        </p:nvSpPr>
        <p:spPr>
          <a:xfrm>
            <a:off x="6348400" y="1905100"/>
            <a:ext cx="12549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Private Key</a:t>
            </a:r>
            <a:endParaRPr>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Symmetric Vs. Asymmetric </a:t>
            </a:r>
            <a:endParaRPr>
              <a:solidFill>
                <a:schemeClr val="dk1"/>
              </a:solidFill>
            </a:endParaRPr>
          </a:p>
          <a:p>
            <a:pPr marL="0" lvl="0" indent="0" algn="l" rtl="0">
              <a:spcBef>
                <a:spcPts val="0"/>
              </a:spcBef>
              <a:spcAft>
                <a:spcPts val="0"/>
              </a:spcAft>
              <a:buNone/>
            </a:pPr>
            <a:endParaRPr/>
          </a:p>
        </p:txBody>
      </p:sp>
      <p:sp>
        <p:nvSpPr>
          <p:cNvPr id="2734" name="Google Shape;2734;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82</a:t>
            </a:fld>
            <a:endParaRPr/>
          </a:p>
        </p:txBody>
      </p:sp>
      <p:sp>
        <p:nvSpPr>
          <p:cNvPr id="2735" name="Google Shape;2735;p1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2736" name="Google Shape;2736;p168"/>
          <p:cNvCxnSpPr/>
          <p:nvPr/>
        </p:nvCxnSpPr>
        <p:spPr>
          <a:xfrm>
            <a:off x="4314100" y="782100"/>
            <a:ext cx="0" cy="3579300"/>
          </a:xfrm>
          <a:prstGeom prst="straightConnector1">
            <a:avLst/>
          </a:prstGeom>
          <a:noFill/>
          <a:ln w="9525" cap="flat" cmpd="sng">
            <a:solidFill>
              <a:schemeClr val="dk2"/>
            </a:solidFill>
            <a:prstDash val="solid"/>
            <a:round/>
            <a:headEnd type="none" w="med" len="med"/>
            <a:tailEnd type="none" w="med" len="med"/>
          </a:ln>
        </p:spPr>
      </p:cxnSp>
      <p:sp>
        <p:nvSpPr>
          <p:cNvPr id="2737" name="Google Shape;2737;p168"/>
          <p:cNvSpPr/>
          <p:nvPr/>
        </p:nvSpPr>
        <p:spPr>
          <a:xfrm>
            <a:off x="257625" y="883325"/>
            <a:ext cx="3800100" cy="543000"/>
          </a:xfrm>
          <a:prstGeom prst="cube">
            <a:avLst>
              <a:gd name="adj" fmla="val 25000"/>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Mono Light"/>
                <a:ea typeface="Roboto Mono Light"/>
                <a:cs typeface="Roboto Mono Light"/>
                <a:sym typeface="Roboto Mono Light"/>
              </a:rPr>
              <a:t>Symmetric</a:t>
            </a:r>
            <a:endParaRPr>
              <a:solidFill>
                <a:srgbClr val="FFFFFF"/>
              </a:solidFill>
              <a:latin typeface="Roboto Mono Light"/>
              <a:ea typeface="Roboto Mono Light"/>
              <a:cs typeface="Roboto Mono Light"/>
              <a:sym typeface="Roboto Mono Light"/>
            </a:endParaRPr>
          </a:p>
        </p:txBody>
      </p:sp>
      <p:sp>
        <p:nvSpPr>
          <p:cNvPr id="2738" name="Google Shape;2738;p168"/>
          <p:cNvSpPr/>
          <p:nvPr/>
        </p:nvSpPr>
        <p:spPr>
          <a:xfrm flipH="1">
            <a:off x="4664875" y="883325"/>
            <a:ext cx="3942900" cy="543000"/>
          </a:xfrm>
          <a:prstGeom prst="cube">
            <a:avLst>
              <a:gd name="adj" fmla="val 23715"/>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Mono Light"/>
                <a:ea typeface="Roboto Mono Light"/>
                <a:cs typeface="Roboto Mono Light"/>
                <a:sym typeface="Roboto Mono Light"/>
              </a:rPr>
              <a:t>Asymmetric</a:t>
            </a:r>
            <a:endParaRPr>
              <a:solidFill>
                <a:srgbClr val="FFFFFF"/>
              </a:solidFill>
              <a:latin typeface="Roboto Mono Light"/>
              <a:ea typeface="Roboto Mono Light"/>
              <a:cs typeface="Roboto Mono Light"/>
              <a:sym typeface="Roboto Mono Light"/>
            </a:endParaRPr>
          </a:p>
        </p:txBody>
      </p:sp>
      <p:sp>
        <p:nvSpPr>
          <p:cNvPr id="2739" name="Google Shape;2739;p168"/>
          <p:cNvSpPr txBox="1"/>
          <p:nvPr/>
        </p:nvSpPr>
        <p:spPr>
          <a:xfrm>
            <a:off x="257625" y="1665425"/>
            <a:ext cx="3671400" cy="2696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Faster</a:t>
            </a:r>
            <a:endParaRPr sz="1800">
              <a:solidFill>
                <a:srgbClr val="24292E"/>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1800">
              <a:solidFill>
                <a:srgbClr val="24292E"/>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800">
                <a:solidFill>
                  <a:srgbClr val="24292E"/>
                </a:solidFill>
                <a:latin typeface="Roboto Light"/>
                <a:ea typeface="Roboto Light"/>
                <a:cs typeface="Roboto Light"/>
                <a:sym typeface="Roboto Light"/>
              </a:rPr>
              <a:t>  - / + </a:t>
            </a:r>
            <a:r>
              <a:rPr lang="en" sz="1700">
                <a:solidFill>
                  <a:srgbClr val="24292E"/>
                </a:solidFill>
                <a:latin typeface="Roboto Light"/>
                <a:ea typeface="Roboto Light"/>
                <a:cs typeface="Roboto Light"/>
                <a:sym typeface="Roboto Light"/>
              </a:rPr>
              <a:t>Less Computationally intense</a:t>
            </a:r>
            <a:endParaRPr sz="1700">
              <a:solidFill>
                <a:srgbClr val="24292E"/>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700">
              <a:solidFill>
                <a:srgbClr val="24292E"/>
              </a:solidFill>
              <a:latin typeface="Roboto Light"/>
              <a:ea typeface="Roboto Light"/>
              <a:cs typeface="Roboto Light"/>
              <a:sym typeface="Roboto Light"/>
            </a:endParaRPr>
          </a:p>
          <a:p>
            <a:pPr marL="457200" lvl="0" indent="-342900" algn="l" rtl="0">
              <a:lnSpc>
                <a:spcPct val="115000"/>
              </a:lnSpc>
              <a:spcBef>
                <a:spcPts val="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Key Exchange Problem</a:t>
            </a:r>
            <a:endParaRPr sz="1800">
              <a:solidFill>
                <a:srgbClr val="24292E"/>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800">
              <a:solidFill>
                <a:srgbClr val="24292E"/>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800">
                <a:solidFill>
                  <a:srgbClr val="24292E"/>
                </a:solidFill>
                <a:latin typeface="Roboto"/>
                <a:ea typeface="Roboto"/>
                <a:cs typeface="Roboto"/>
                <a:sym typeface="Roboto"/>
              </a:rPr>
              <a:t>De facto standard is AES (Advanced Encryption Standard)</a:t>
            </a:r>
            <a:endParaRPr sz="1800">
              <a:solidFill>
                <a:srgbClr val="24292E"/>
              </a:solidFill>
              <a:latin typeface="Roboto"/>
              <a:ea typeface="Roboto"/>
              <a:cs typeface="Roboto"/>
              <a:sym typeface="Roboto"/>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2740" name="Google Shape;2740;p168"/>
          <p:cNvSpPr txBox="1"/>
          <p:nvPr/>
        </p:nvSpPr>
        <p:spPr>
          <a:xfrm>
            <a:off x="4807675" y="1665425"/>
            <a:ext cx="3800100" cy="2696100"/>
          </a:xfrm>
          <a:prstGeom prst="rect">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800">
                <a:solidFill>
                  <a:srgbClr val="24292E"/>
                </a:solidFill>
                <a:latin typeface="Roboto Light"/>
                <a:ea typeface="Roboto Light"/>
                <a:cs typeface="Roboto Light"/>
                <a:sym typeface="Roboto Light"/>
              </a:rPr>
              <a:t>  + / - Computationally Intense</a:t>
            </a:r>
            <a:endParaRPr sz="1800">
              <a:solidFill>
                <a:srgbClr val="24292E"/>
              </a:solidFill>
              <a:latin typeface="Roboto Light"/>
              <a:ea typeface="Roboto Light"/>
              <a:cs typeface="Roboto Light"/>
              <a:sym typeface="Roboto Light"/>
            </a:endParaRPr>
          </a:p>
          <a:p>
            <a:pPr marL="457200" lvl="0" indent="-342900" algn="l" rtl="0">
              <a:lnSpc>
                <a:spcPct val="114000"/>
              </a:lnSpc>
              <a:spcBef>
                <a:spcPts val="50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Easier to use with many people</a:t>
            </a:r>
            <a:endParaRPr sz="1800">
              <a:solidFill>
                <a:srgbClr val="24292E"/>
              </a:solidFill>
              <a:latin typeface="Roboto Light"/>
              <a:ea typeface="Roboto Light"/>
              <a:cs typeface="Roboto Light"/>
              <a:sym typeface="Roboto Light"/>
            </a:endParaRPr>
          </a:p>
          <a:p>
            <a:pPr marL="457200" lvl="0" indent="-342900" algn="l" rtl="0">
              <a:lnSpc>
                <a:spcPct val="114000"/>
              </a:lnSpc>
              <a:spcBef>
                <a:spcPts val="500"/>
              </a:spcBef>
              <a:spcAft>
                <a:spcPts val="0"/>
              </a:spcAft>
              <a:buClr>
                <a:srgbClr val="24292E"/>
              </a:buClr>
              <a:buSzPts val="1800"/>
              <a:buFont typeface="Roboto Light"/>
              <a:buChar char="+"/>
            </a:pPr>
            <a:r>
              <a:rPr lang="en" sz="1800">
                <a:solidFill>
                  <a:srgbClr val="24292E"/>
                </a:solidFill>
                <a:latin typeface="Roboto Light"/>
                <a:ea typeface="Roboto Light"/>
                <a:cs typeface="Roboto Light"/>
                <a:sym typeface="Roboto Light"/>
              </a:rPr>
              <a:t>Used to verify identity / authenticity via digital signatures </a:t>
            </a:r>
            <a:endParaRPr sz="1800">
              <a:solidFill>
                <a:srgbClr val="24292E"/>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en" sz="1800">
                <a:solidFill>
                  <a:srgbClr val="24292E"/>
                </a:solidFill>
                <a:latin typeface="Roboto"/>
                <a:ea typeface="Roboto"/>
                <a:cs typeface="Roboto"/>
                <a:sym typeface="Roboto"/>
              </a:rPr>
              <a:t>De facto standard is RSA (Rivest-Shamir-Adleman)</a:t>
            </a:r>
            <a:endParaRPr>
              <a:latin typeface="Roboto Light"/>
              <a:ea typeface="Roboto Light"/>
              <a:cs typeface="Roboto Light"/>
              <a:sym typeface="Roboto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16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2746" name="Google Shape;2746;p1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47" name="Google Shape;2747;p16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 / Facilitated Discussion: </a:t>
            </a:r>
            <a:endParaRPr>
              <a:latin typeface="Roboto Medium"/>
              <a:ea typeface="Roboto Medium"/>
              <a:cs typeface="Roboto Medium"/>
              <a:sym typeface="Roboto Medium"/>
            </a:endParaRPr>
          </a:p>
          <a:p>
            <a:pPr marL="0" lvl="0" indent="0" algn="l" rtl="0">
              <a:spcBef>
                <a:spcPts val="0"/>
              </a:spcBef>
              <a:spcAft>
                <a:spcPts val="0"/>
              </a:spcAft>
              <a:buNone/>
            </a:pPr>
            <a:r>
              <a:rPr lang="en"/>
              <a:t>Symmetric vs. Asymmetric</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look at four scenarios and determine whether symmetric or asymmetric is more appropriate.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t>Instructions sent via Slack. </a:t>
            </a:r>
            <a:endParaRPr sz="1800"/>
          </a:p>
          <a:p>
            <a:pPr marL="0" lvl="0" indent="0" algn="l" rtl="0">
              <a:spcBef>
                <a:spcPts val="0"/>
              </a:spcBef>
              <a:spcAft>
                <a:spcPts val="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Checkpoint: Almost There!</a:t>
            </a:r>
            <a:endParaRPr>
              <a:solidFill>
                <a:schemeClr val="dk1"/>
              </a:solidFill>
            </a:endParaRPr>
          </a:p>
          <a:p>
            <a:pPr marL="0" lvl="0" indent="0" algn="l" rtl="0">
              <a:spcBef>
                <a:spcPts val="0"/>
              </a:spcBef>
              <a:spcAft>
                <a:spcPts val="0"/>
              </a:spcAft>
              <a:buNone/>
            </a:pPr>
            <a:endParaRPr/>
          </a:p>
        </p:txBody>
      </p:sp>
      <p:sp>
        <p:nvSpPr>
          <p:cNvPr id="2753" name="Google Shape;2753;p1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2754" name="Google Shape;2754;p1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55" name="Google Shape;2755;p170"/>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SzPts val="1800"/>
              <a:buFont typeface="Roboto Light"/>
              <a:buChar char="☐"/>
            </a:pPr>
            <a:r>
              <a:rPr lang="en" sz="1800">
                <a:solidFill>
                  <a:schemeClr val="dk1"/>
                </a:solidFill>
                <a:latin typeface="Roboto Light"/>
                <a:ea typeface="Roboto Light"/>
                <a:cs typeface="Roboto Light"/>
                <a:sym typeface="Roboto Light"/>
              </a:rPr>
              <a:t>Articulate the goals of cryptography.</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Discuss modern encryption standard, particularly AES.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Differentiate between substitution and transposition ciphers.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Explain how textual data can be represented in binary, octal, and hex.</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Determine the output of the XOR operation given two input bitstreams.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Compare and contrast symmetric and asymmetric cryptography</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Use OpenSSL to encrypt data with a symmetric key. </a:t>
            </a:r>
            <a:endParaRPr sz="1800">
              <a:solidFill>
                <a:schemeClr val="dk1"/>
              </a:solidFill>
              <a:latin typeface="Roboto Light"/>
              <a:ea typeface="Roboto Light"/>
              <a:cs typeface="Roboto Light"/>
              <a:sym typeface="Roboto Light"/>
            </a:endParaRPr>
          </a:p>
          <a:p>
            <a:pPr marL="457200" lvl="0" indent="0" algn="l" rtl="0">
              <a:spcBef>
                <a:spcPts val="800"/>
              </a:spcBef>
              <a:spcAft>
                <a:spcPts val="800"/>
              </a:spcAft>
              <a:buNone/>
            </a:pPr>
            <a:endParaRPr/>
          </a:p>
        </p:txBody>
      </p:sp>
      <p:sp>
        <p:nvSpPr>
          <p:cNvPr id="2756" name="Google Shape;2756;p170"/>
          <p:cNvSpPr/>
          <p:nvPr/>
        </p:nvSpPr>
        <p:spPr>
          <a:xfrm>
            <a:off x="457575" y="1284250"/>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70"/>
          <p:cNvSpPr/>
          <p:nvPr/>
        </p:nvSpPr>
        <p:spPr>
          <a:xfrm>
            <a:off x="457575" y="1827425"/>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70"/>
          <p:cNvSpPr/>
          <p:nvPr/>
        </p:nvSpPr>
        <p:spPr>
          <a:xfrm>
            <a:off x="457575" y="2334500"/>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70"/>
          <p:cNvSpPr/>
          <p:nvPr/>
        </p:nvSpPr>
        <p:spPr>
          <a:xfrm>
            <a:off x="457575" y="2828863"/>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70"/>
          <p:cNvSpPr/>
          <p:nvPr/>
        </p:nvSpPr>
        <p:spPr>
          <a:xfrm>
            <a:off x="457575" y="3372038"/>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70"/>
          <p:cNvSpPr/>
          <p:nvPr/>
        </p:nvSpPr>
        <p:spPr>
          <a:xfrm>
            <a:off x="457575" y="3872763"/>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70"/>
          <p:cNvSpPr/>
          <p:nvPr/>
        </p:nvSpPr>
        <p:spPr>
          <a:xfrm>
            <a:off x="457575" y="4394700"/>
            <a:ext cx="286500" cy="2997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17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Symmetric Encryption with Open SSL</a:t>
            </a:r>
            <a:endParaRPr/>
          </a:p>
        </p:txBody>
      </p:sp>
      <p:sp>
        <p:nvSpPr>
          <p:cNvPr id="2768" name="Google Shape;2768;p1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1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74" name="Google Shape;2774;p17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Encrypting Data with OpenSSL</a:t>
            </a:r>
            <a:endParaRPr>
              <a:solidFill>
                <a:srgbClr val="F1C232"/>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78"/>
        <p:cNvGrpSpPr/>
        <p:nvPr/>
      </p:nvGrpSpPr>
      <p:grpSpPr>
        <a:xfrm>
          <a:off x="0" y="0"/>
          <a:ext cx="0" cy="0"/>
          <a:chOff x="0" y="0"/>
          <a:chExt cx="0" cy="0"/>
        </a:xfrm>
      </p:grpSpPr>
      <p:sp>
        <p:nvSpPr>
          <p:cNvPr id="2779" name="Google Shape;2779;p17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 Minutes</a:t>
            </a:r>
            <a:endParaRPr/>
          </a:p>
        </p:txBody>
      </p:sp>
      <p:sp>
        <p:nvSpPr>
          <p:cNvPr id="2780" name="Google Shape;2780;p1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81" name="Google Shape;2781;p17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 : Encrypting Data with OpenSSL</a:t>
            </a:r>
            <a:endParaRPr>
              <a:latin typeface="Roboto Medium"/>
              <a:ea typeface="Roboto Medium"/>
              <a:cs typeface="Roboto Medium"/>
              <a:sym typeface="Roboto Medium"/>
            </a:endParaRPr>
          </a:p>
          <a:p>
            <a:pPr marL="0" lvl="0" indent="0" algn="l" rtl="0">
              <a:spcBef>
                <a:spcPts val="0"/>
              </a:spcBef>
              <a:spcAft>
                <a:spcPts val="0"/>
              </a:spcAft>
              <a:buNone/>
            </a:pPr>
            <a:endParaRPr>
              <a:latin typeface="Roboto Medium"/>
              <a:ea typeface="Roboto Medium"/>
              <a:cs typeface="Roboto Medium"/>
              <a:sym typeface="Roboto Medium"/>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use OpenSSL to encrypt data using AES.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sz="1800"/>
              <a:t>Instructions sent via Slack. </a:t>
            </a:r>
            <a:endParaRPr sz="1800"/>
          </a:p>
          <a:p>
            <a:pPr marL="0" lvl="0" indent="0" algn="l" rtl="0">
              <a:spcBef>
                <a:spcPts val="0"/>
              </a:spcBef>
              <a:spcAft>
                <a:spcPts val="0"/>
              </a:spcAft>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85"/>
        <p:cNvGrpSpPr/>
        <p:nvPr/>
      </p:nvGrpSpPr>
      <p:grpSpPr>
        <a:xfrm>
          <a:off x="0" y="0"/>
          <a:ext cx="0" cy="0"/>
          <a:chOff x="0" y="0"/>
          <a:chExt cx="0" cy="0"/>
        </a:xfrm>
      </p:grpSpPr>
      <p:sp>
        <p:nvSpPr>
          <p:cNvPr id="2786" name="Google Shape;2786;p1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87" name="Google Shape;2787;p174"/>
          <p:cNvSpPr txBox="1"/>
          <p:nvPr/>
        </p:nvSpPr>
        <p:spPr>
          <a:xfrm>
            <a:off x="2068350" y="3594600"/>
            <a:ext cx="5007300" cy="70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990000"/>
                </a:solidFill>
                <a:latin typeface="Roboto Mono"/>
                <a:ea typeface="Roboto Mono"/>
                <a:cs typeface="Roboto Mono"/>
                <a:sym typeface="Roboto Mono"/>
              </a:rPr>
              <a:t>OpenSSL</a:t>
            </a:r>
            <a:endParaRPr sz="3000">
              <a:solidFill>
                <a:srgbClr val="990000"/>
              </a:solidFill>
              <a:latin typeface="Roboto Mono"/>
              <a:ea typeface="Roboto Mono"/>
              <a:cs typeface="Roboto Mono"/>
              <a:sym typeface="Roboto Mono"/>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91"/>
        <p:cNvGrpSpPr/>
        <p:nvPr/>
      </p:nvGrpSpPr>
      <p:grpSpPr>
        <a:xfrm>
          <a:off x="0" y="0"/>
          <a:ext cx="0" cy="0"/>
          <a:chOff x="0" y="0"/>
          <a:chExt cx="0" cy="0"/>
        </a:xfrm>
      </p:grpSpPr>
      <p:sp>
        <p:nvSpPr>
          <p:cNvPr id="2792" name="Google Shape;2792;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Checkpoint: Almost There!</a:t>
            </a:r>
            <a:endParaRPr>
              <a:solidFill>
                <a:schemeClr val="dk1"/>
              </a:solidFill>
            </a:endParaRPr>
          </a:p>
          <a:p>
            <a:pPr marL="0" lvl="0" indent="0" algn="l" rtl="0">
              <a:spcBef>
                <a:spcPts val="0"/>
              </a:spcBef>
              <a:spcAft>
                <a:spcPts val="0"/>
              </a:spcAft>
              <a:buNone/>
            </a:pPr>
            <a:endParaRPr/>
          </a:p>
        </p:txBody>
      </p:sp>
      <p:sp>
        <p:nvSpPr>
          <p:cNvPr id="2793" name="Google Shape;2793;p1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2794" name="Google Shape;2794;p1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95" name="Google Shape;2795;p175"/>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SzPts val="1800"/>
              <a:buFont typeface="Roboto Light"/>
              <a:buChar char="☐"/>
            </a:pPr>
            <a:r>
              <a:rPr lang="en" sz="1800">
                <a:solidFill>
                  <a:schemeClr val="dk1"/>
                </a:solidFill>
                <a:latin typeface="Roboto Light"/>
                <a:ea typeface="Roboto Light"/>
                <a:cs typeface="Roboto Light"/>
                <a:sym typeface="Roboto Light"/>
              </a:rPr>
              <a:t>Articulate the goals of cryptography.</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Discuss modern encryption standard, particularly AES.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Differentiate between substitution and transposition ciphers.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Explain how textual data can be represented in binary, octal, and hex.</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Determine the output of the XOR operation given two input bitstreams.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Compare and contrast symmetric and asymmetric cryptography</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Font typeface="Roboto Light"/>
              <a:buChar char="☐"/>
            </a:pPr>
            <a:r>
              <a:rPr lang="en" sz="1800">
                <a:solidFill>
                  <a:schemeClr val="dk1"/>
                </a:solidFill>
                <a:latin typeface="Roboto Light"/>
                <a:ea typeface="Roboto Light"/>
                <a:cs typeface="Roboto Light"/>
                <a:sym typeface="Roboto Light"/>
              </a:rPr>
              <a:t>Use OpenSSL to encrypt data with a symmetric key. </a:t>
            </a:r>
            <a:endParaRPr sz="1800">
              <a:solidFill>
                <a:schemeClr val="dk1"/>
              </a:solidFill>
              <a:latin typeface="Roboto Light"/>
              <a:ea typeface="Roboto Light"/>
              <a:cs typeface="Roboto Light"/>
              <a:sym typeface="Roboto Light"/>
            </a:endParaRPr>
          </a:p>
          <a:p>
            <a:pPr marL="457200" lvl="0" indent="0" algn="l" rtl="0">
              <a:spcBef>
                <a:spcPts val="800"/>
              </a:spcBef>
              <a:spcAft>
                <a:spcPts val="800"/>
              </a:spcAft>
              <a:buNone/>
            </a:pPr>
            <a:endParaRPr/>
          </a:p>
        </p:txBody>
      </p:sp>
      <p:sp>
        <p:nvSpPr>
          <p:cNvPr id="2796" name="Google Shape;2796;p175"/>
          <p:cNvSpPr/>
          <p:nvPr/>
        </p:nvSpPr>
        <p:spPr>
          <a:xfrm>
            <a:off x="457575" y="1284250"/>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75"/>
          <p:cNvSpPr/>
          <p:nvPr/>
        </p:nvSpPr>
        <p:spPr>
          <a:xfrm>
            <a:off x="457575" y="1827425"/>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75"/>
          <p:cNvSpPr/>
          <p:nvPr/>
        </p:nvSpPr>
        <p:spPr>
          <a:xfrm>
            <a:off x="457575" y="2334500"/>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75"/>
          <p:cNvSpPr/>
          <p:nvPr/>
        </p:nvSpPr>
        <p:spPr>
          <a:xfrm>
            <a:off x="457575" y="2828863"/>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75"/>
          <p:cNvSpPr/>
          <p:nvPr/>
        </p:nvSpPr>
        <p:spPr>
          <a:xfrm>
            <a:off x="457575" y="3372038"/>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75"/>
          <p:cNvSpPr/>
          <p:nvPr/>
        </p:nvSpPr>
        <p:spPr>
          <a:xfrm>
            <a:off x="457575" y="3872763"/>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75"/>
          <p:cNvSpPr/>
          <p:nvPr/>
        </p:nvSpPr>
        <p:spPr>
          <a:xfrm>
            <a:off x="457575" y="4394700"/>
            <a:ext cx="286500" cy="2997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3" name="Google Shape;2803;p175"/>
          <p:cNvPicPr preferRelativeResize="0"/>
          <p:nvPr/>
        </p:nvPicPr>
        <p:blipFill>
          <a:blip r:embed="rId3">
            <a:alphaModFix/>
          </a:blip>
          <a:stretch>
            <a:fillRect/>
          </a:stretch>
        </p:blipFill>
        <p:spPr>
          <a:xfrm>
            <a:off x="7543325" y="1416925"/>
            <a:ext cx="2066374" cy="3565851"/>
          </a:xfrm>
          <a:prstGeom prst="rect">
            <a:avLst/>
          </a:prstGeom>
          <a:noFill/>
          <a:ln>
            <a:noFill/>
          </a:ln>
        </p:spPr>
      </p:pic>
      <p:sp>
        <p:nvSpPr>
          <p:cNvPr id="2804" name="Google Shape;2804;p175"/>
          <p:cNvSpPr/>
          <p:nvPr/>
        </p:nvSpPr>
        <p:spPr>
          <a:xfrm flipH="1">
            <a:off x="6004025" y="675975"/>
            <a:ext cx="1713600" cy="1105200"/>
          </a:xfrm>
          <a:prstGeom prst="wedgeEllipseCallout">
            <a:avLst>
              <a:gd name="adj1" fmla="val -72050"/>
              <a:gd name="adj2" fmla="val 4525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EB Garamond"/>
                <a:ea typeface="EB Garamond"/>
                <a:cs typeface="EB Garamond"/>
                <a:sym typeface="EB Garamond"/>
              </a:rPr>
              <a:t>Any Questions?</a:t>
            </a:r>
            <a:endParaRPr sz="1800">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Key Terms and Orientation</a:t>
            </a:r>
            <a:endParaRPr/>
          </a:p>
        </p:txBody>
      </p:sp>
      <p:sp>
        <p:nvSpPr>
          <p:cNvPr id="2146" name="Google Shape;2146;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2147" name="Google Shape;2147;p112"/>
          <p:cNvSpPr txBox="1">
            <a:spLocks noGrp="1"/>
          </p:cNvSpPr>
          <p:nvPr>
            <p:ph type="body" idx="2"/>
          </p:nvPr>
        </p:nvSpPr>
        <p:spPr>
          <a:xfrm>
            <a:off x="175" y="1082850"/>
            <a:ext cx="9144000" cy="3400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solidFill>
                  <a:srgbClr val="24292E"/>
                </a:solidFill>
                <a:highlight>
                  <a:srgbClr val="FFFFFF"/>
                </a:highlight>
                <a:latin typeface="Roboto Medium"/>
                <a:ea typeface="Roboto Medium"/>
                <a:cs typeface="Roboto Medium"/>
                <a:sym typeface="Roboto Medium"/>
              </a:rPr>
              <a:t>1. Use the </a:t>
            </a:r>
            <a:r>
              <a:rPr lang="en" u="sng">
                <a:solidFill>
                  <a:srgbClr val="0366D6"/>
                </a:solidFill>
                <a:highlight>
                  <a:srgbClr val="FFFFFF"/>
                </a:highlight>
                <a:latin typeface="Roboto Medium"/>
                <a:ea typeface="Roboto Medium"/>
                <a:cs typeface="Roboto Medium"/>
                <a:sym typeface="Roboto Medium"/>
                <a:hlinkClick r:id="rId3"/>
              </a:rPr>
              <a:t>Cryptography Terminology resource</a:t>
            </a:r>
            <a:r>
              <a:rPr lang="en">
                <a:solidFill>
                  <a:srgbClr val="24292E"/>
                </a:solidFill>
                <a:highlight>
                  <a:srgbClr val="FFFFFF"/>
                </a:highlight>
                <a:latin typeface="Roboto Medium"/>
                <a:ea typeface="Roboto Medium"/>
                <a:cs typeface="Roboto Medium"/>
                <a:sym typeface="Roboto Medium"/>
              </a:rPr>
              <a:t> and Wikipedia to define and provide an examples for each of the following terms:</a:t>
            </a:r>
            <a:endParaRPr>
              <a:solidFill>
                <a:srgbClr val="24292E"/>
              </a:solidFill>
              <a:highlight>
                <a:srgbClr val="FFFFFF"/>
              </a:highlight>
              <a:latin typeface="Roboto Medium"/>
              <a:ea typeface="Roboto Medium"/>
              <a:cs typeface="Roboto Medium"/>
              <a:sym typeface="Roboto Medium"/>
            </a:endParaRPr>
          </a:p>
          <a:p>
            <a:pPr marL="457200" lvl="0" indent="-317500" algn="l" rtl="0">
              <a:spcBef>
                <a:spcPts val="800"/>
              </a:spcBef>
              <a:spcAft>
                <a:spcPts val="0"/>
              </a:spcAft>
              <a:buClr>
                <a:srgbClr val="24292E"/>
              </a:buClr>
              <a:buSzPts val="1400"/>
              <a:buChar char="-"/>
            </a:pPr>
            <a:r>
              <a:rPr lang="en">
                <a:solidFill>
                  <a:srgbClr val="24292E"/>
                </a:solidFill>
                <a:highlight>
                  <a:srgbClr val="FFFFFF"/>
                </a:highlight>
              </a:rPr>
              <a:t>Privacy</a:t>
            </a:r>
            <a:endParaRPr>
              <a:solidFill>
                <a:srgbClr val="24292E"/>
              </a:solidFill>
              <a:highlight>
                <a:srgbClr val="FFFFFF"/>
              </a:highlight>
            </a:endParaRPr>
          </a:p>
          <a:p>
            <a:pPr marL="457200" lvl="0" indent="-317500" algn="l" rtl="0">
              <a:spcBef>
                <a:spcPts val="0"/>
              </a:spcBef>
              <a:spcAft>
                <a:spcPts val="0"/>
              </a:spcAft>
              <a:buClr>
                <a:srgbClr val="24292E"/>
              </a:buClr>
              <a:buSzPts val="1400"/>
              <a:buChar char="-"/>
            </a:pPr>
            <a:r>
              <a:rPr lang="en">
                <a:solidFill>
                  <a:srgbClr val="24292E"/>
                </a:solidFill>
                <a:highlight>
                  <a:srgbClr val="FFFFFF"/>
                </a:highlight>
              </a:rPr>
              <a:t>Authenticity</a:t>
            </a:r>
            <a:endParaRPr>
              <a:solidFill>
                <a:srgbClr val="24292E"/>
              </a:solidFill>
              <a:highlight>
                <a:srgbClr val="FFFFFF"/>
              </a:highlight>
            </a:endParaRPr>
          </a:p>
          <a:p>
            <a:pPr marL="457200" lvl="0" indent="-317500" algn="l" rtl="0">
              <a:spcBef>
                <a:spcPts val="0"/>
              </a:spcBef>
              <a:spcAft>
                <a:spcPts val="0"/>
              </a:spcAft>
              <a:buClr>
                <a:srgbClr val="24292E"/>
              </a:buClr>
              <a:buSzPts val="1400"/>
              <a:buChar char="-"/>
            </a:pPr>
            <a:r>
              <a:rPr lang="en">
                <a:solidFill>
                  <a:srgbClr val="24292E"/>
                </a:solidFill>
                <a:highlight>
                  <a:srgbClr val="FFFFFF"/>
                </a:highlight>
              </a:rPr>
              <a:t>Integrity </a:t>
            </a:r>
            <a:endParaRPr>
              <a:solidFill>
                <a:srgbClr val="24292E"/>
              </a:solidFill>
              <a:highlight>
                <a:srgbClr val="FFFFFF"/>
              </a:highlight>
            </a:endParaRPr>
          </a:p>
          <a:p>
            <a:pPr marL="457200" lvl="0" indent="-317500" algn="l" rtl="0">
              <a:spcBef>
                <a:spcPts val="0"/>
              </a:spcBef>
              <a:spcAft>
                <a:spcPts val="0"/>
              </a:spcAft>
              <a:buClr>
                <a:srgbClr val="24292E"/>
              </a:buClr>
              <a:buSzPts val="1400"/>
              <a:buChar char="-"/>
            </a:pPr>
            <a:r>
              <a:rPr lang="en">
                <a:solidFill>
                  <a:srgbClr val="24292E"/>
                </a:solidFill>
                <a:highlight>
                  <a:srgbClr val="FFFFFF"/>
                </a:highlight>
              </a:rPr>
              <a:t>Non-Repudiation</a:t>
            </a:r>
            <a:endParaRPr>
              <a:solidFill>
                <a:srgbClr val="24292E"/>
              </a:solidFill>
              <a:highlight>
                <a:srgbClr val="FFFFFF"/>
              </a:highlight>
            </a:endParaRPr>
          </a:p>
          <a:p>
            <a:pPr marL="0" lvl="0" indent="0" algn="l" rtl="0">
              <a:spcBef>
                <a:spcPts val="100"/>
              </a:spcBef>
              <a:spcAft>
                <a:spcPts val="0"/>
              </a:spcAft>
              <a:buNone/>
            </a:pPr>
            <a:endParaRPr>
              <a:solidFill>
                <a:srgbClr val="24292E"/>
              </a:solidFill>
              <a:highlight>
                <a:srgbClr val="FFFFFF"/>
              </a:highlight>
            </a:endParaRPr>
          </a:p>
          <a:p>
            <a:pPr marL="0" lvl="0" indent="0" algn="l" rtl="0">
              <a:spcBef>
                <a:spcPts val="100"/>
              </a:spcBef>
              <a:spcAft>
                <a:spcPts val="0"/>
              </a:spcAft>
              <a:buNone/>
            </a:pPr>
            <a:r>
              <a:rPr lang="en" b="1">
                <a:solidFill>
                  <a:srgbClr val="24292E"/>
                </a:solidFill>
                <a:highlight>
                  <a:srgbClr val="FFFFFF"/>
                </a:highlight>
              </a:rPr>
              <a:t>2. </a:t>
            </a:r>
            <a:r>
              <a:rPr lang="en" b="1">
                <a:solidFill>
                  <a:srgbClr val="24292E"/>
                </a:solidFill>
              </a:rPr>
              <a:t>Define the following key terms, and provide an example of each if you can:</a:t>
            </a:r>
            <a:endParaRPr b="1">
              <a:solidFill>
                <a:srgbClr val="24292E"/>
              </a:solidFill>
            </a:endParaRPr>
          </a:p>
          <a:p>
            <a:pPr marL="0" lvl="0" indent="0" algn="l" rtl="0">
              <a:spcBef>
                <a:spcPts val="800"/>
              </a:spcBef>
              <a:spcAft>
                <a:spcPts val="0"/>
              </a:spcAft>
              <a:buNone/>
            </a:pPr>
            <a:r>
              <a:rPr lang="en">
                <a:solidFill>
                  <a:srgbClr val="24292E"/>
                </a:solidFill>
              </a:rPr>
              <a:t>Plaintext 	Ciphertext 		Cryptography	Code 		Bit 		Cipher         Encryption 			</a:t>
            </a:r>
            <a:endParaRPr>
              <a:solidFill>
                <a:srgbClr val="24292E"/>
              </a:solidFill>
            </a:endParaRPr>
          </a:p>
          <a:p>
            <a:pPr marL="0" lvl="0" indent="0" algn="l" rtl="0">
              <a:spcBef>
                <a:spcPts val="800"/>
              </a:spcBef>
              <a:spcAft>
                <a:spcPts val="0"/>
              </a:spcAft>
              <a:buNone/>
            </a:pPr>
            <a:endParaRPr>
              <a:solidFill>
                <a:srgbClr val="24292E"/>
              </a:solidFill>
            </a:endParaRPr>
          </a:p>
          <a:p>
            <a:pPr marL="0" lvl="0" indent="0" algn="l" rtl="0">
              <a:spcBef>
                <a:spcPts val="800"/>
              </a:spcBef>
              <a:spcAft>
                <a:spcPts val="0"/>
              </a:spcAft>
              <a:buNone/>
            </a:pPr>
            <a:r>
              <a:rPr lang="en">
                <a:solidFill>
                  <a:srgbClr val="24292E"/>
                </a:solidFill>
              </a:rPr>
              <a:t>Key Encryption 		Decryption 	         Symmetric-Key Cryptography         Asymmetric-Key Cryptography </a:t>
            </a:r>
            <a:endParaRPr>
              <a:solidFill>
                <a:srgbClr val="24292E"/>
              </a:solidFill>
            </a:endParaRPr>
          </a:p>
          <a:p>
            <a:pPr marL="0" lvl="0" indent="0" algn="l" rtl="0">
              <a:spcBef>
                <a:spcPts val="800"/>
              </a:spcBef>
              <a:spcAft>
                <a:spcPts val="0"/>
              </a:spcAft>
              <a:buNone/>
            </a:pPr>
            <a:endParaRPr>
              <a:solidFill>
                <a:srgbClr val="24292E"/>
              </a:solidFill>
            </a:endParaRPr>
          </a:p>
          <a:p>
            <a:pPr marL="0" lvl="0" indent="0" algn="l" rtl="0">
              <a:spcBef>
                <a:spcPts val="800"/>
              </a:spcBef>
              <a:spcAft>
                <a:spcPts val="800"/>
              </a:spcAft>
              <a:buNone/>
            </a:pPr>
            <a:r>
              <a:rPr lang="en">
                <a:solidFill>
                  <a:srgbClr val="24292E"/>
                </a:solidFill>
              </a:rPr>
              <a:t> 	Hash Signature  				Checksum</a:t>
            </a:r>
            <a:endParaRPr>
              <a:solidFill>
                <a:srgbClr val="24292E"/>
              </a:solidFill>
            </a:endParaRPr>
          </a:p>
        </p:txBody>
      </p:sp>
      <p:sp>
        <p:nvSpPr>
          <p:cNvPr id="2148" name="Google Shape;2148;p112"/>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2149" name="Google Shape;2149;p11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4260</Words>
  <Application>Microsoft Office PowerPoint</Application>
  <PresentationFormat>On-screen Show (16:9)</PresentationFormat>
  <Paragraphs>826</Paragraphs>
  <Slides>89</Slides>
  <Notes>62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89</vt:i4>
      </vt:variant>
    </vt:vector>
  </HeadingPairs>
  <TitlesOfParts>
    <vt:vector size="100" baseType="lpstr">
      <vt:lpstr>EB Garamond</vt:lpstr>
      <vt:lpstr>Roboto Mono Light</vt:lpstr>
      <vt:lpstr>Arial</vt:lpstr>
      <vt:lpstr>Roboto Mono</vt:lpstr>
      <vt:lpstr>Roboto Medium</vt:lpstr>
      <vt:lpstr>Roboto Thin</vt:lpstr>
      <vt:lpstr>Times New Roman</vt:lpstr>
      <vt:lpstr>Roboto</vt:lpstr>
      <vt:lpstr>Roboto Light</vt:lpstr>
      <vt:lpstr>Simple Light</vt:lpstr>
      <vt:lpstr>Simple Light</vt:lpstr>
      <vt:lpstr>Cryptography Day 1</vt:lpstr>
      <vt:lpstr>Today’s Objectives </vt:lpstr>
      <vt:lpstr>Introduction to Cryptography</vt:lpstr>
      <vt:lpstr>Why Cryptography Matters</vt:lpstr>
      <vt:lpstr>Goals of Cryptography</vt:lpstr>
      <vt:lpstr>Goals of Cryptography</vt:lpstr>
      <vt:lpstr>Goals of Cryptography</vt:lpstr>
      <vt:lpstr>15 Minutes</vt:lpstr>
      <vt:lpstr>Key Terms and Orientation</vt:lpstr>
      <vt:lpstr>PowerPoint Presentation</vt:lpstr>
      <vt:lpstr>Modern Cryptosystems and Standards</vt:lpstr>
      <vt:lpstr>Modern Cryptosystems and Standards</vt:lpstr>
      <vt:lpstr>Encryption and decryption must be complex enough to provide a strong security but also simple enough to perform quickly with the key.</vt:lpstr>
      <vt:lpstr>Ensuring Privacy and  Confidentiality  </vt:lpstr>
      <vt:lpstr>Ensuring Privacy and  Confidentiality  </vt:lpstr>
      <vt:lpstr>PowerPoint Presentation</vt:lpstr>
      <vt:lpstr>Ensuring Authenticity </vt:lpstr>
      <vt:lpstr>Ensuring Integrity </vt:lpstr>
      <vt:lpstr>Ensuring Non-Repudiation</vt:lpstr>
      <vt:lpstr>PowerPoint Presentation</vt:lpstr>
      <vt:lpstr>Today’s de facto standard of symmetric key algorithm is AES.   Developed through community collaboration led by the National Institute of Standards and Technology.   </vt:lpstr>
      <vt:lpstr>15 Minutes</vt:lpstr>
      <vt:lpstr>PowerPoint Presentation</vt:lpstr>
      <vt:lpstr>Checkpoint: </vt:lpstr>
      <vt:lpstr>The Key Concept of Cryptography </vt:lpstr>
      <vt:lpstr>Do we want an incredibly strong cipher that’s hard to compute and difficult to decrypt?  OR  Do we prefer an average cipher that is faster.</vt:lpstr>
      <vt:lpstr>Ciphers and Keys</vt:lpstr>
      <vt:lpstr>The Ceasar Cipher</vt:lpstr>
      <vt:lpstr>How the Caesar Cipher Works</vt:lpstr>
      <vt:lpstr>Transposition Ciphers</vt:lpstr>
      <vt:lpstr>Transposition Cipher</vt:lpstr>
      <vt:lpstr>Transposition Cipher</vt:lpstr>
      <vt:lpstr>Transposition Cipher</vt:lpstr>
      <vt:lpstr>Transposition Cipher</vt:lpstr>
      <vt:lpstr>Transposition Cipher</vt:lpstr>
      <vt:lpstr>Transposition Cipher</vt:lpstr>
      <vt:lpstr>Transposition Cipher</vt:lpstr>
      <vt:lpstr>13 Minutes</vt:lpstr>
      <vt:lpstr>PowerPoint Presentation</vt:lpstr>
      <vt:lpstr>Character Encoding  and  Binary Representation</vt:lpstr>
      <vt:lpstr>Letter ciphers are not compatible with the numerical representation of digital data. </vt:lpstr>
      <vt:lpstr>Encoding</vt:lpstr>
      <vt:lpstr>Encoding</vt:lpstr>
      <vt:lpstr>Encoding</vt:lpstr>
      <vt:lpstr>Character Encoding is the process of representing letters as numbers in order to encrypt data on computers. </vt:lpstr>
      <vt:lpstr>Character Encoding</vt:lpstr>
      <vt:lpstr>ASCII Encoding</vt:lpstr>
      <vt:lpstr>ASCII Encoding</vt:lpstr>
      <vt:lpstr>Character Encoding</vt:lpstr>
      <vt:lpstr>Binary</vt:lpstr>
      <vt:lpstr>Binary</vt:lpstr>
      <vt:lpstr>Binary</vt:lpstr>
      <vt:lpstr>Binary</vt:lpstr>
      <vt:lpstr>Binary</vt:lpstr>
      <vt:lpstr>Binary</vt:lpstr>
      <vt:lpstr>PowerPoint Presentation</vt:lpstr>
      <vt:lpstr>Hexadecimal </vt:lpstr>
      <vt:lpstr>PowerPoint Presentation</vt:lpstr>
      <vt:lpstr>Hexadecimal and Octal</vt:lpstr>
      <vt:lpstr>Hexadecimal </vt:lpstr>
      <vt:lpstr>Hexadecimal </vt:lpstr>
      <vt:lpstr>Hexadecimal </vt:lpstr>
      <vt:lpstr>Hexadecimal </vt:lpstr>
      <vt:lpstr>Hexadecimal </vt:lpstr>
      <vt:lpstr>Hexadecimal </vt:lpstr>
      <vt:lpstr>Hexadecimal </vt:lpstr>
      <vt:lpstr>Hexadecimal </vt:lpstr>
      <vt:lpstr>Hexadecimal </vt:lpstr>
      <vt:lpstr>Hexadecimal </vt:lpstr>
      <vt:lpstr>Hexadecimal </vt:lpstr>
      <vt:lpstr>Hexadecimal </vt:lpstr>
      <vt:lpstr>The mechanics of conversion are not as important as simply knowing these systems are in place to represent and encode data.</vt:lpstr>
      <vt:lpstr>5 Minutes</vt:lpstr>
      <vt:lpstr>Your Turn: Scavenger Hunt</vt:lpstr>
      <vt:lpstr>PowerPoint Presentation</vt:lpstr>
      <vt:lpstr>PowerPoint Presentation</vt:lpstr>
      <vt:lpstr>Symmetric vs. Asymmetric Cryptography</vt:lpstr>
      <vt:lpstr>Symmetric-Key Algorithm</vt:lpstr>
      <vt:lpstr>Symmetric Encryption</vt:lpstr>
      <vt:lpstr>Key Exchange</vt:lpstr>
      <vt:lpstr>Asymmetric-Key Algorithm</vt:lpstr>
      <vt:lpstr>Symmetric Vs. Asymmetric  </vt:lpstr>
      <vt:lpstr>7 Minutes</vt:lpstr>
      <vt:lpstr>Checkpoint: Almost There! </vt:lpstr>
      <vt:lpstr>Symmetric Encryption with Open SSL</vt:lpstr>
      <vt:lpstr>Encrypting Data with OpenSSL</vt:lpstr>
      <vt:lpstr>5 Minutes</vt:lpstr>
      <vt:lpstr>PowerPoint Presentation</vt:lpstr>
      <vt:lpstr>Checkpoint: Almost There!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Day 1</dc:title>
  <dc:creator>Dan Schmidt</dc:creator>
  <cp:lastModifiedBy>Dan Schmidt</cp:lastModifiedBy>
  <cp:revision>4</cp:revision>
  <dcterms:modified xsi:type="dcterms:W3CDTF">2019-11-12T00:24:51Z</dcterms:modified>
</cp:coreProperties>
</file>